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69" r:id="rId5"/>
    <p:sldId id="10342" r:id="rId6"/>
    <p:sldId id="10343" r:id="rId7"/>
    <p:sldId id="10296" r:id="rId8"/>
    <p:sldId id="10291" r:id="rId9"/>
    <p:sldId id="10344" r:id="rId10"/>
    <p:sldId id="10313" r:id="rId11"/>
    <p:sldId id="10325" r:id="rId12"/>
    <p:sldId id="10265" r:id="rId13"/>
    <p:sldId id="10312" r:id="rId14"/>
    <p:sldId id="10345" r:id="rId15"/>
    <p:sldId id="10346" r:id="rId16"/>
    <p:sldId id="10348" r:id="rId17"/>
    <p:sldId id="10349" r:id="rId18"/>
    <p:sldId id="10350" r:id="rId19"/>
    <p:sldId id="10351" r:id="rId20"/>
    <p:sldId id="10352" r:id="rId21"/>
    <p:sldId id="10353" r:id="rId22"/>
    <p:sldId id="10354" r:id="rId23"/>
    <p:sldId id="10355" r:id="rId24"/>
    <p:sldId id="10356" r:id="rId25"/>
    <p:sldId id="10357" r:id="rId26"/>
    <p:sldId id="10358" r:id="rId27"/>
    <p:sldId id="10362"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5DD165-DC1C-0CF9-6C4D-A183F339D51E}" name="Carlijn van Trigt" initials="CvT" userId="S::c.vantrigt@demedischspecialist.nl::e6145659-51da-478b-853d-e00190688b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EEB58-0B12-4706-906B-0F78E3391928}" v="11" dt="2022-12-19T09:43:52.956"/>
    <p1510:client id="{375AAEC9-847C-44BC-88B0-E55110DFC29C}" v="1" dt="2022-12-18T20:54:11.050"/>
    <p1510:client id="{3F811113-B4D2-4EC1-8200-B4C778100668}" v="5" dt="2022-12-19T13:35:26.474"/>
    <p1510:client id="{5391F7A4-6319-4147-A83F-C1C485F9DB79}" v="7" dt="2022-12-19T14:18:18.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53" autoAdjust="0"/>
  </p:normalViewPr>
  <p:slideViewPr>
    <p:cSldViewPr snapToGrid="0">
      <p:cViewPr varScale="1">
        <p:scale>
          <a:sx n="75" d="100"/>
          <a:sy n="75" d="100"/>
        </p:scale>
        <p:origin x="19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B549F-2248-4172-8E19-66BCE61DBF15}" type="datetimeFigureOut">
              <a:rPr lang="nl-NL" smtClean="0"/>
              <a:t>30-1-2023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44379-2246-4B53-A7B5-D1EC9B7FC9E2}" type="slidenum">
              <a:rPr lang="nl-NL" smtClean="0"/>
              <a:t>‹nr.›</a:t>
            </a:fld>
            <a:endParaRPr lang="nl-NL"/>
          </a:p>
        </p:txBody>
      </p:sp>
    </p:spTree>
    <p:extLst>
      <p:ext uri="{BB962C8B-B14F-4D97-AF65-F5344CB8AC3E}">
        <p14:creationId xmlns:p14="http://schemas.microsoft.com/office/powerpoint/2010/main" val="401939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Raadberoepsbelangen@demedischspecialist.n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Raadberoepsbelangen@demedischspecialist.n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presentatie die kan worden gebruikt bij de medische staf als toelichting op het Integraal Zorgakkoord, met specifieke uitwerking van regionale samenwerking: het regiobeeld &amp; regioplan. </a:t>
            </a:r>
          </a:p>
          <a:p>
            <a:r>
              <a:rPr lang="nl-NL" dirty="0"/>
              <a:t>Het doel van deze presentatie is om de urgentie bij de medisch specialisten te benadrukken om de zorg te transformeren zodat de zorg toegankelijk blijft.  </a:t>
            </a:r>
          </a:p>
          <a:p>
            <a:endParaRPr lang="nl-NL" dirty="0"/>
          </a:p>
          <a:p>
            <a:endParaRPr lang="nl-NL" dirty="0"/>
          </a:p>
          <a:p>
            <a:r>
              <a:rPr lang="nl-NL" i="1" dirty="0"/>
              <a:t>De Federatie heeft deze presentatie opgesteld ten behoeve van het delen van informatie binnen het ziekenhuis aan medisch specialisten. Deze presentatie is niet voorzien van het logo van FMS, zodat de sheets toegepast kunnen worden in de eigen lokale omgeving.  </a:t>
            </a:r>
          </a:p>
        </p:txBody>
      </p:sp>
      <p:sp>
        <p:nvSpPr>
          <p:cNvPr id="4" name="Tijdelijke aanduiding voor dianummer 3"/>
          <p:cNvSpPr>
            <a:spLocks noGrp="1"/>
          </p:cNvSpPr>
          <p:nvPr>
            <p:ph type="sldNum" sz="quarter" idx="5"/>
          </p:nvPr>
        </p:nvSpPr>
        <p:spPr/>
        <p:txBody>
          <a:bodyPr/>
          <a:lstStyle/>
          <a:p>
            <a:fld id="{A6B28D47-178B-CE4B-8D87-8D1DE58624C9}" type="slidenum">
              <a:rPr lang="nl-NL" smtClean="0"/>
              <a:t>1</a:t>
            </a:fld>
            <a:endParaRPr lang="nl-NL"/>
          </a:p>
        </p:txBody>
      </p:sp>
    </p:spTree>
    <p:extLst>
      <p:ext uri="{BB962C8B-B14F-4D97-AF65-F5344CB8AC3E}">
        <p14:creationId xmlns:p14="http://schemas.microsoft.com/office/powerpoint/2010/main" val="1660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cs typeface="Calibri"/>
              </a:rPr>
              <a:t>Dit</a:t>
            </a:r>
            <a:r>
              <a:rPr lang="en-US" dirty="0">
                <a:cs typeface="Calibri"/>
              </a:rPr>
              <a:t> is de </a:t>
            </a:r>
            <a:r>
              <a:rPr lang="en-US" dirty="0" err="1">
                <a:cs typeface="Calibri"/>
              </a:rPr>
              <a:t>indeling</a:t>
            </a:r>
            <a:r>
              <a:rPr lang="en-US" dirty="0">
                <a:cs typeface="Calibri"/>
              </a:rPr>
              <a:t> van het IZA </a:t>
            </a:r>
            <a:r>
              <a:rPr lang="en-US" dirty="0" err="1">
                <a:cs typeface="Calibri"/>
              </a:rPr>
              <a:t>en</a:t>
            </a:r>
            <a:r>
              <a:rPr lang="en-US" dirty="0">
                <a:cs typeface="Calibri"/>
              </a:rPr>
              <a:t> </a:t>
            </a:r>
            <a:r>
              <a:rPr lang="nl-NL" dirty="0">
                <a:cs typeface="Calibri"/>
              </a:rPr>
              <a:t>kan gezien worden als leeswijzer van het IZA. </a:t>
            </a:r>
          </a:p>
          <a:p>
            <a:endParaRPr lang="nl-NL" dirty="0">
              <a:cs typeface="Calibri"/>
            </a:endParaRPr>
          </a:p>
          <a:p>
            <a:r>
              <a:rPr lang="nl-NL" dirty="0">
                <a:cs typeface="Calibri"/>
              </a:rPr>
              <a:t>Links boven staan de uitgangspunten van het IZA; het borgen van </a:t>
            </a:r>
            <a:r>
              <a:rPr lang="nl-NL" i="1" dirty="0">
                <a:cs typeface="Calibri"/>
              </a:rPr>
              <a:t>kwaliteit, toegankelijkheid en betaalbaarheid</a:t>
            </a:r>
            <a:r>
              <a:rPr lang="nl-NL" dirty="0">
                <a:cs typeface="Calibri"/>
              </a:rPr>
              <a:t>. </a:t>
            </a:r>
          </a:p>
          <a:p>
            <a:r>
              <a:rPr lang="nl-NL" dirty="0">
                <a:cs typeface="Calibri"/>
              </a:rPr>
              <a:t>Vervolgens wordt die driehoek gehangen aan de principes van passende zorg, in combinatie dat we de sector aantrekkelijk moeten houden voor de zorg, voor het aantrekken en behouden van zorgprofessionals. </a:t>
            </a:r>
          </a:p>
          <a:p>
            <a:r>
              <a:rPr lang="nl-NL" dirty="0">
                <a:cs typeface="Calibri"/>
              </a:rPr>
              <a:t>Vervolgens zijn de 4 principes (van passende zorg) door vertaald naar 5 thema’s;</a:t>
            </a:r>
          </a:p>
          <a:p>
            <a:pPr marL="228600" lvl="0" indent="-228600">
              <a:buAutoNum type="arabicPeriod"/>
            </a:pPr>
            <a:r>
              <a:rPr lang="nl-NL" dirty="0">
                <a:cs typeface="Calibri"/>
              </a:rPr>
              <a:t>Het leveren van passende zorg;</a:t>
            </a:r>
          </a:p>
          <a:p>
            <a:pPr marL="228600" lvl="0" indent="-228600">
              <a:buAutoNum type="arabicPeriod"/>
            </a:pPr>
            <a:r>
              <a:rPr lang="nl-NL" dirty="0">
                <a:cs typeface="Calibri"/>
              </a:rPr>
              <a:t>Regionale samenwerking;</a:t>
            </a:r>
          </a:p>
          <a:p>
            <a:pPr marL="228600" lvl="0" indent="-228600">
              <a:buAutoNum type="arabicPeriod"/>
            </a:pPr>
            <a:r>
              <a:rPr lang="nl-NL" dirty="0">
                <a:cs typeface="Calibri"/>
              </a:rPr>
              <a:t>Versterking organisatie eerstelijnszorg;  </a:t>
            </a:r>
          </a:p>
          <a:p>
            <a:pPr marL="228600" lvl="0" indent="-228600">
              <a:buAutoNum type="arabicPeriod"/>
            </a:pPr>
            <a:r>
              <a:rPr lang="nl-NL" dirty="0">
                <a:cs typeface="Calibri"/>
              </a:rPr>
              <a:t>Samenwerking sociaal domein, huisartsenzorg en ggz;</a:t>
            </a:r>
          </a:p>
          <a:p>
            <a:pPr marL="228600" lvl="0" indent="-228600">
              <a:buAutoNum type="arabicPeriod"/>
            </a:pPr>
            <a:r>
              <a:rPr lang="nl-NL" dirty="0">
                <a:cs typeface="Calibri"/>
              </a:rPr>
              <a:t>Gezond leven en preventie.</a:t>
            </a:r>
          </a:p>
          <a:p>
            <a:r>
              <a:rPr lang="nl-NL" dirty="0">
                <a:cs typeface="Calibri"/>
              </a:rPr>
              <a:t>Elk thema wordt weer ondersteund door 4 pijlers;</a:t>
            </a:r>
          </a:p>
          <a:p>
            <a:pPr marL="228600" indent="-228600">
              <a:buFont typeface="+mj-lt"/>
              <a:buAutoNum type="alphaLcParenR"/>
            </a:pPr>
            <a:r>
              <a:rPr lang="nl-NL" dirty="0">
                <a:cs typeface="Calibri"/>
              </a:rPr>
              <a:t>Arbeidsmarkt &amp; ontzorgen professionals</a:t>
            </a:r>
          </a:p>
          <a:p>
            <a:pPr marL="228600" indent="-228600">
              <a:buFont typeface="+mj-lt"/>
              <a:buAutoNum type="alphaLcParenR"/>
            </a:pPr>
            <a:r>
              <a:rPr lang="nl-NL" dirty="0">
                <a:cs typeface="Calibri"/>
              </a:rPr>
              <a:t>Digitalisering &amp; gegevensuitwisseling;</a:t>
            </a:r>
          </a:p>
          <a:p>
            <a:pPr marL="228600" indent="-228600">
              <a:buFont typeface="+mj-lt"/>
              <a:buAutoNum type="alphaLcParenR"/>
            </a:pPr>
            <a:r>
              <a:rPr lang="nl-NL" dirty="0" err="1">
                <a:cs typeface="Calibri"/>
              </a:rPr>
              <a:t>Contractering</a:t>
            </a:r>
            <a:r>
              <a:rPr lang="nl-NL" dirty="0">
                <a:cs typeface="Calibri"/>
              </a:rPr>
              <a:t>; </a:t>
            </a:r>
          </a:p>
          <a:p>
            <a:pPr marL="228600" indent="-228600">
              <a:buFont typeface="+mj-lt"/>
              <a:buAutoNum type="alphaLcParenR"/>
            </a:pPr>
            <a:r>
              <a:rPr lang="nl-NL" dirty="0">
                <a:cs typeface="Calibri"/>
              </a:rPr>
              <a:t>Inzet transformatiemiddelen. </a:t>
            </a:r>
          </a:p>
          <a:p>
            <a:r>
              <a:rPr lang="nl-NL" dirty="0">
                <a:cs typeface="Calibri"/>
              </a:rPr>
              <a:t>Dit geheel wordt geflankeerd door aan de ene kant kaders die financieel die per sector zijn benoemd en aan de andere kant bestuurlijke kaders die voorzien in monitoring, </a:t>
            </a:r>
            <a:r>
              <a:rPr lang="nl-NL" dirty="0" err="1">
                <a:cs typeface="Calibri"/>
              </a:rPr>
              <a:t>goverance</a:t>
            </a:r>
            <a:r>
              <a:rPr lang="nl-NL" dirty="0">
                <a:cs typeface="Calibri"/>
              </a:rPr>
              <a:t> en ook een evaluatiemoment. </a:t>
            </a:r>
          </a:p>
          <a:p>
            <a:endParaRPr lang="nl-NL" dirty="0">
              <a:cs typeface="Calibri"/>
            </a:endParaRPr>
          </a:p>
          <a:p>
            <a:endParaRPr lang="en-US" dirty="0">
              <a:cs typeface="Calibri"/>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A6B28D47-178B-CE4B-8D87-8D1DE58624C9}" type="slidenum">
              <a:rPr lang="nl-NL"/>
              <a:t>10</a:t>
            </a:fld>
            <a:endParaRPr lang="nl-NL"/>
          </a:p>
        </p:txBody>
      </p:sp>
    </p:spTree>
    <p:extLst>
      <p:ext uri="{BB962C8B-B14F-4D97-AF65-F5344CB8AC3E}">
        <p14:creationId xmlns:p14="http://schemas.microsoft.com/office/powerpoint/2010/main" val="1587920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Extra informatie over passende zorg: </a:t>
            </a:r>
            <a:endParaRPr lang="nl-NL"/>
          </a:p>
          <a:p>
            <a:endParaRPr lang="nl-NL"/>
          </a:p>
          <a:p>
            <a:r>
              <a:rPr lang="nl-NL" b="1" dirty="0"/>
              <a:t>Passende zorg </a:t>
            </a:r>
            <a:r>
              <a:rPr lang="nl-NL" dirty="0"/>
              <a:t>is een aanpak om ervoor te zorgen dat iedereen ook in de toekomst goede zorg kan krijgen. </a:t>
            </a:r>
            <a:endParaRPr lang="nl-NL" dirty="0">
              <a:cs typeface="Calibri"/>
            </a:endParaRPr>
          </a:p>
          <a:p>
            <a:r>
              <a:rPr lang="nl-NL" dirty="0"/>
              <a:t>Passende zorg heeft 4 basisprincipes:</a:t>
            </a:r>
            <a:endParaRPr lang="nl-NL" dirty="0">
              <a:cs typeface="Calibri" panose="020F0502020204030204"/>
            </a:endParaRPr>
          </a:p>
          <a:p>
            <a:pPr marL="228600" indent="-228600">
              <a:buFont typeface="+mj-lt"/>
              <a:buAutoNum type="arabicPeriod"/>
            </a:pPr>
            <a:r>
              <a:rPr lang="nl-NL" dirty="0"/>
              <a:t>Passende zorg is zorg die werkt tegen een redelijke prijs. </a:t>
            </a:r>
            <a:endParaRPr lang="nl-NL" dirty="0">
              <a:cs typeface="Calibri" panose="020F0502020204030204"/>
            </a:endParaRPr>
          </a:p>
          <a:p>
            <a:pPr marL="228600" indent="-228600">
              <a:buFont typeface="+mj-lt"/>
              <a:buAutoNum type="arabicPeriod"/>
            </a:pPr>
            <a:r>
              <a:rPr lang="nl-NL" dirty="0"/>
              <a:t>Passende zorg betekent dat patiënt en zorgverlener samen beslissen. </a:t>
            </a:r>
            <a:endParaRPr lang="nl-NL" dirty="0">
              <a:cs typeface="Calibri" panose="020F0502020204030204"/>
            </a:endParaRPr>
          </a:p>
          <a:p>
            <a:pPr marL="228600" indent="-228600">
              <a:buFont typeface="+mj-lt"/>
              <a:buAutoNum type="arabicPeriod"/>
            </a:pPr>
            <a:r>
              <a:rPr lang="nl-NL" dirty="0"/>
              <a:t>Passende zorg wordt, waar dat kan, zo dicht mogelijk bij de patiënt georganiseerd. </a:t>
            </a:r>
            <a:endParaRPr lang="nl-NL" dirty="0">
              <a:cs typeface="Calibri" panose="020F0502020204030204"/>
            </a:endParaRPr>
          </a:p>
          <a:p>
            <a:pPr marL="228600" indent="-228600">
              <a:buFont typeface="+mj-lt"/>
              <a:buAutoNum type="arabicPeriod"/>
            </a:pPr>
            <a:r>
              <a:rPr lang="nl-NL" dirty="0"/>
              <a:t>Passende zorg gaat niet alleen over ziekte, maar ook over gezondheid en zelfredzaamheid. </a:t>
            </a:r>
            <a:endParaRPr lang="nl-NL" dirty="0">
              <a:cs typeface="Calibri" panose="020F0502020204030204"/>
            </a:endParaRPr>
          </a:p>
          <a:p>
            <a:r>
              <a:rPr lang="nl-NL" dirty="0"/>
              <a:t>Het is een uitgave van het Zorginstituut. Lees het om een idee te krijgen waar de zorg naar toe zal gaan.</a:t>
            </a:r>
            <a:endParaRPr lang="nl-NL" dirty="0">
              <a:cs typeface="Calibri" panose="020F0502020204030204"/>
            </a:endParaRPr>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11</a:t>
            </a:fld>
            <a:endParaRPr lang="nl-NL"/>
          </a:p>
        </p:txBody>
      </p:sp>
    </p:spTree>
    <p:extLst>
      <p:ext uri="{BB962C8B-B14F-4D97-AF65-F5344CB8AC3E}">
        <p14:creationId xmlns:p14="http://schemas.microsoft.com/office/powerpoint/2010/main" val="365573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de transformatieopgaven uit het IZA effectief te realiseren wordt in regionaal context regiobeelden en –plannen opgezet. </a:t>
            </a:r>
          </a:p>
          <a:p>
            <a:r>
              <a:rPr lang="nl-NL" dirty="0"/>
              <a:t>Het tweede gedeelte van de presentatie gaat dieper in op de opdracht uit het IZA, regionale samenwerking; over het opstellen van een regiobeeld en regioplan. </a:t>
            </a:r>
          </a:p>
          <a:p>
            <a:endParaRPr lang="nl-NL" dirty="0"/>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12</a:t>
            </a:fld>
            <a:endParaRPr lang="nl-NL"/>
          </a:p>
        </p:txBody>
      </p:sp>
    </p:spTree>
    <p:extLst>
      <p:ext uri="{BB962C8B-B14F-4D97-AF65-F5344CB8AC3E}">
        <p14:creationId xmlns:p14="http://schemas.microsoft.com/office/powerpoint/2010/main" val="3362400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van de vijf thema’s uit het IZA is de opdracht voor regionale samenwerking. </a:t>
            </a:r>
          </a:p>
          <a:p>
            <a:endParaRPr lang="nl-NL"/>
          </a:p>
          <a:p>
            <a:r>
              <a:rPr lang="nl-NL"/>
              <a:t>Voor het organiseren van passende zorg is regionale samenwerking noodzakelijk. In iedere regio is de zorg anders georganiseerd, en iedere regio kent andere ontwikkelingen in zorgvragen en maatschappelijke uitdagingen. </a:t>
            </a:r>
          </a:p>
          <a:p>
            <a:r>
              <a:rPr lang="nl-NL"/>
              <a:t>In het Integraal Zorgakkoord (IZA) is afgesproken dat lokale zorgpartijen de regionale uitdagingen (verder) in kaart brengen (</a:t>
            </a:r>
            <a:r>
              <a:rPr lang="nl-NL" b="1"/>
              <a:t>regiobeelden</a:t>
            </a:r>
            <a:r>
              <a:rPr lang="nl-NL"/>
              <a:t>) en op basis daarvan gezamenlijk plannen opstellen voor de meest urgente uitdagingen (</a:t>
            </a:r>
            <a:r>
              <a:rPr lang="nl-NL" b="1"/>
              <a:t>regio- en transformatieplannen</a:t>
            </a:r>
            <a:r>
              <a:rPr lang="nl-NL"/>
              <a:t>).</a:t>
            </a:r>
          </a:p>
          <a:p>
            <a:endParaRPr lang="nl-NL"/>
          </a:p>
          <a:p>
            <a:r>
              <a:rPr lang="nl-NL"/>
              <a:t>Het opstellen van deze plannen gebeurt in gezamenlijkheid. </a:t>
            </a:r>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13</a:t>
            </a:fld>
            <a:endParaRPr lang="nl-NL"/>
          </a:p>
        </p:txBody>
      </p:sp>
    </p:spTree>
    <p:extLst>
      <p:ext uri="{BB962C8B-B14F-4D97-AF65-F5344CB8AC3E}">
        <p14:creationId xmlns:p14="http://schemas.microsoft.com/office/powerpoint/2010/main" val="2926735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1" dirty="0"/>
              <a:t>Wat zegt de externe omgeving over regionale samenwerking? </a:t>
            </a:r>
          </a:p>
          <a:p>
            <a:r>
              <a:rPr lang="nl-NL" b="1" dirty="0"/>
              <a:t>RVS</a:t>
            </a:r>
            <a:r>
              <a:rPr lang="nl-NL" dirty="0"/>
              <a:t> belicht in dit essay vanuit allerlei kanten regionale samenwerking,  met name de kansen, de risico’s en het spanningsveld van regionaal werken. </a:t>
            </a:r>
          </a:p>
          <a:p>
            <a:r>
              <a:rPr lang="nl-NL" dirty="0"/>
              <a:t>RVS is ook kritisch op de regiobeelden (zie p17): regiobeelden hebben een sterk medisch-curatief perspectief gekregen, terwijl ze juist de samenwerking tussen het zorg domein en het sociaal domein tot stand moet brengen.  </a:t>
            </a:r>
          </a:p>
          <a:p>
            <a:r>
              <a:rPr lang="nl-NL" dirty="0"/>
              <a:t>Ze geeft aan dat de regio geen 'magische' oplossing is voor alle maatschappelijke problemen, maar er liggen wel kansen om buiten 'schurende' stelsels te werken en daardoor beter samen te werken aan de maatschappelijke opgaven.  </a:t>
            </a:r>
          </a:p>
          <a:p>
            <a:endParaRPr lang="nl-NL" dirty="0"/>
          </a:p>
          <a:p>
            <a:r>
              <a:rPr lang="nl-NL" b="1" dirty="0"/>
              <a:t>Kamerbrief </a:t>
            </a:r>
            <a:r>
              <a:rPr lang="nl-NL" b="0" dirty="0"/>
              <a:t>over Regiobeelden en- plannen</a:t>
            </a:r>
            <a:r>
              <a:rPr lang="nl-NL" dirty="0"/>
              <a:t>: plan van aanpak en recente onderzoeken 05-10-2022</a:t>
            </a:r>
          </a:p>
          <a:p>
            <a:r>
              <a:rPr lang="nl-NL" dirty="0"/>
              <a:t>In de brief wordt een korte samenvatting gegeven van wat er over regionale samenwerking in het IZA staat. </a:t>
            </a:r>
          </a:p>
          <a:p>
            <a:r>
              <a:rPr lang="nl-NL" dirty="0"/>
              <a:t>Wat betreft regio-indeling wordt aangegeven dat vanuit praktisch oogpunt is gekozen voor zorgkantoorregio (net als in HLA). </a:t>
            </a:r>
          </a:p>
          <a:p>
            <a:r>
              <a:rPr lang="nl-NL" dirty="0"/>
              <a:t>Het is een 'knooppunt' waar samenwerkingsverbanden samenkomen en op l.t. wil de minister werken naar minder regio's / regio-indelingen (voor de zomer '23 komt de minister daarop terug bij de TK). </a:t>
            </a:r>
          </a:p>
          <a:p>
            <a:endParaRPr lang="nl-NL" dirty="0"/>
          </a:p>
          <a:p>
            <a:r>
              <a:rPr lang="nl-NL" dirty="0"/>
              <a:t>De </a:t>
            </a:r>
            <a:r>
              <a:rPr lang="nl-NL" b="1" dirty="0"/>
              <a:t>Nederlandse Zorgautoriteit (</a:t>
            </a:r>
            <a:r>
              <a:rPr lang="nl-NL" b="1" dirty="0" err="1"/>
              <a:t>NZa</a:t>
            </a:r>
            <a:r>
              <a:rPr lang="nl-NL" b="1" dirty="0"/>
              <a:t>)</a:t>
            </a:r>
            <a:r>
              <a:rPr lang="nl-NL" dirty="0"/>
              <a:t> heeft regiorapportages gepubliceerd met daarin onder meer het regionale zorggebruik afgezet tegen het landelijke beeld. De beschikbaar gestelde analyses geven regionale zorgnetwerken inzicht in de regio en mogelijke knelpunten. Dit moet de regio’s helpen om gezamenlijk concrete regioplannen op te stellen. </a:t>
            </a:r>
          </a:p>
          <a:p>
            <a:r>
              <a:rPr lang="nl-NL" dirty="0"/>
              <a:t>N.B. er volgt nog een update nadat de criteria voor het opstellen van een regiobeeld zijn vastgesteld, begin 2023. </a:t>
            </a:r>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14</a:t>
            </a:fld>
            <a:endParaRPr lang="nl-NL"/>
          </a:p>
        </p:txBody>
      </p:sp>
    </p:spTree>
    <p:extLst>
      <p:ext uri="{BB962C8B-B14F-4D97-AF65-F5344CB8AC3E}">
        <p14:creationId xmlns:p14="http://schemas.microsoft.com/office/powerpoint/2010/main" val="428011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Regiobeelden:</a:t>
            </a:r>
            <a:r>
              <a:rPr lang="nl-NL" dirty="0"/>
              <a:t> de regionale situatie in kaart brengen. </a:t>
            </a:r>
          </a:p>
          <a:p>
            <a:r>
              <a:rPr lang="nl-NL" dirty="0"/>
              <a:t>Zorgpartijen stellen vóór medio 2023 een regiobeeld op of herijken het bestaande regiobeeld. In het afgelopen hoofdlijnenakkoord (HLA) stond deze opdracht ook. De huidige regiobeelden waren van wisselend kwaliteit. Deze huidige beelden zijn terug te vinden via de website van </a:t>
            </a:r>
            <a:r>
              <a:rPr lang="nl-NL" dirty="0" err="1"/>
              <a:t>jzojp</a:t>
            </a:r>
            <a:r>
              <a:rPr lang="nl-NL" dirty="0"/>
              <a:t>. </a:t>
            </a:r>
            <a:endParaRPr lang="nl-NL" dirty="0">
              <a:cs typeface="Calibri"/>
            </a:endParaRPr>
          </a:p>
          <a:p>
            <a:endParaRPr lang="nl-NL" dirty="0"/>
          </a:p>
          <a:p>
            <a:r>
              <a:rPr lang="nl-NL" dirty="0"/>
              <a:t>Een regiobeeld beschrijft o.a. de gezondheidssituatie van de inwoners, het huidige zorggebruik, het aanbod van zorg en de (toekomstige) zorgvraag. Ook de reeds bestaande samenwerkingsverbanden worden in kaart gebracht. Tevens worden door de partijen duiding gegeven en conclusies getrokken. </a:t>
            </a:r>
            <a:endParaRPr lang="nl-NL" dirty="0">
              <a:cs typeface="Calibri"/>
            </a:endParaRPr>
          </a:p>
          <a:p>
            <a:r>
              <a:rPr lang="nl-NL" dirty="0"/>
              <a:t>Momenteel worden door de IZA-partijen criteria geformuleerd waaraan de regiobeelden minimaal moeten voldoen. Doel is deze voor 1 januari 2023 vast te stellen. Communicatie hierover volgt begin 2023. </a:t>
            </a:r>
            <a:endParaRPr lang="nl-NL" dirty="0">
              <a:cs typeface="Calibri"/>
            </a:endParaRPr>
          </a:p>
          <a:p>
            <a:endParaRPr lang="nl-NL" dirty="0"/>
          </a:p>
          <a:p>
            <a:r>
              <a:rPr lang="nl-NL" dirty="0"/>
              <a:t>Het regiobeeld wordt opgesteld op per zorgkantoorregio. Het initiatief tot het opstellen van het regiobeeld wordt genomen door de marktleider zorgverzekeraar en gemeenten. Het is van belang dat ziekenhuisbestuur en medische staf samen optrekken bij de totstandkoming van het regiobeeld.  </a:t>
            </a:r>
            <a:endParaRPr lang="nl-NL" dirty="0">
              <a:cs typeface="Calibri"/>
            </a:endParaRPr>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15</a:t>
            </a:fld>
            <a:endParaRPr lang="nl-NL"/>
          </a:p>
        </p:txBody>
      </p:sp>
    </p:spTree>
    <p:extLst>
      <p:ext uri="{BB962C8B-B14F-4D97-AF65-F5344CB8AC3E}">
        <p14:creationId xmlns:p14="http://schemas.microsoft.com/office/powerpoint/2010/main" val="4098548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a:t>
            </a:r>
            <a:r>
              <a:rPr lang="nl-NL" b="1" dirty="0"/>
              <a:t>regioplan</a:t>
            </a:r>
            <a:r>
              <a:rPr lang="nl-NL" dirty="0"/>
              <a:t>; de regio-opgaven vertaald. </a:t>
            </a:r>
          </a:p>
          <a:p>
            <a:r>
              <a:rPr lang="nl-NL" dirty="0"/>
              <a:t>Op basis van het regiobeeld bepalen partijen wat de belangrijkste opgaven zijn voor de regio. Uiterlijk 1 januari 2024 maken zij in een regioplan afspraken over de aanpak. </a:t>
            </a:r>
          </a:p>
          <a:p>
            <a:r>
              <a:rPr lang="nl-NL" dirty="0"/>
              <a:t>Afgesproken wordt welke partijen betrokken zijn, welke resultaten moeten worden behaald en op welke wijze monitoring plaatsvindt. Er wordt aanbevolen om te kiezen voor een beperkt aantal opgaven, die met prioriteit moeten worden opgepakt. Denk daarbij aan specifieke doelgroepen, zoals kwetsbare ouderen of mensen met hart- en vaatziekten, of opgaven voor een bepaald deel van de regio.</a:t>
            </a:r>
          </a:p>
          <a:p>
            <a:endParaRPr lang="nl-NL" dirty="0"/>
          </a:p>
          <a:p>
            <a:r>
              <a:rPr lang="nl-NL" dirty="0"/>
              <a:t>Net als bij regiobeelden ligt het initiatief tot het opstellen van de regioplannen ook bij de marktleider verzekeraar samen met de gemeente. Deze stap volgt logischerwijs op het proces van het opstellen van de regiobeelden. De plannen kunnen een deel van de zorgkantoorregio bestrijken of groter zijn dan de zorgkantoorregio, en sluiten waar dat kan aan bij al bestaande samenwerkingsverbanden of initiatieven.</a:t>
            </a:r>
          </a:p>
          <a:p>
            <a:r>
              <a:rPr lang="nl-NL" dirty="0"/>
              <a:t>Ook bij de regioplannen is het van belang dat ziekenhuisbestuur en medische staf gezamenlijk optrekken. </a:t>
            </a:r>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16</a:t>
            </a:fld>
            <a:endParaRPr lang="nl-NL"/>
          </a:p>
        </p:txBody>
      </p:sp>
    </p:spTree>
    <p:extLst>
      <p:ext uri="{BB962C8B-B14F-4D97-AF65-F5344CB8AC3E}">
        <p14:creationId xmlns:p14="http://schemas.microsoft.com/office/powerpoint/2010/main" val="27596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Tot zo ver de informatie uit het IZA en met specifieke aandacht voor regiobeelden en regioplannen. </a:t>
            </a:r>
          </a:p>
          <a:p>
            <a:r>
              <a:rPr lang="nl-NL"/>
              <a:t>Hierna volgt praktische handvatten om hiermee aan de slag te gaan. </a:t>
            </a:r>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17</a:t>
            </a:fld>
            <a:endParaRPr lang="nl-NL"/>
          </a:p>
        </p:txBody>
      </p:sp>
    </p:spTree>
    <p:extLst>
      <p:ext uri="{BB962C8B-B14F-4D97-AF65-F5344CB8AC3E}">
        <p14:creationId xmlns:p14="http://schemas.microsoft.com/office/powerpoint/2010/main" val="2485783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Hoe nu verder met het IZA? </a:t>
            </a:r>
          </a:p>
          <a:p>
            <a:r>
              <a:rPr lang="nl-NL"/>
              <a:t>Alle partijen van het IZA gaan nu aan de slag om te bepalen waar hun rol ligt, welke acties moeten worden opgepakt, zo ook binnen de Federatie. </a:t>
            </a:r>
          </a:p>
          <a:p>
            <a:endParaRPr lang="nl-NL"/>
          </a:p>
          <a:p>
            <a:r>
              <a:rPr lang="nl-NL" i="1" u="none"/>
              <a:t>Federatie: </a:t>
            </a:r>
          </a:p>
          <a:p>
            <a:r>
              <a:rPr lang="nl-NL"/>
              <a:t>De Federatie zal betrokken blijven bij de landelijke tafels over het IZA. Per kwartaal is er een landelijk bestuurlijk overleg waar wij bij aanwezig zijn. </a:t>
            </a:r>
          </a:p>
          <a:p>
            <a:r>
              <a:rPr lang="nl-NL"/>
              <a:t>In 2024 zal er een </a:t>
            </a:r>
            <a:r>
              <a:rPr lang="nl-NL" err="1"/>
              <a:t>midterm</a:t>
            </a:r>
            <a:r>
              <a:rPr lang="nl-NL"/>
              <a:t> review plaatsvinden om landelijk te bepalen of we op de goede weg zitten wat betreft de opdrachten uit het IZA. </a:t>
            </a:r>
          </a:p>
          <a:p>
            <a:r>
              <a:rPr lang="nl-NL"/>
              <a:t>De Federatie zal jullie –net als afgelopen jaren- ondersteunen met o.a. </a:t>
            </a:r>
            <a:r>
              <a:rPr lang="nl-NL" err="1"/>
              <a:t>factshteets</a:t>
            </a:r>
            <a:r>
              <a:rPr lang="nl-NL"/>
              <a:t>, handreikingen etc. </a:t>
            </a:r>
          </a:p>
          <a:p>
            <a:endParaRPr lang="nl-NL"/>
          </a:p>
          <a:p>
            <a:r>
              <a:rPr lang="nl-NL" i="1"/>
              <a:t>Wetenschappelijke verenigingen: </a:t>
            </a:r>
          </a:p>
          <a:p>
            <a:r>
              <a:rPr lang="nl-NL"/>
              <a:t>Wetenschappelijke verenigingen hebben een belangrijke rol bij passende zorg, en dan met name over de bewijslast voor passende zorg. Tevens is hun rol het ondersteunen en informeren van de leden. </a:t>
            </a:r>
          </a:p>
          <a:p>
            <a:endParaRPr lang="nl-NL"/>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18</a:t>
            </a:fld>
            <a:endParaRPr lang="nl-NL"/>
          </a:p>
        </p:txBody>
      </p:sp>
    </p:spTree>
    <p:extLst>
      <p:ext uri="{BB962C8B-B14F-4D97-AF65-F5344CB8AC3E}">
        <p14:creationId xmlns:p14="http://schemas.microsoft.com/office/powerpoint/2010/main" val="334833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a:t>Lokaal/regionaal/collectieven: </a:t>
            </a:r>
          </a:p>
          <a:p>
            <a:r>
              <a:rPr lang="nl-NL"/>
              <a:t>Het perspectief van een medisch specialist is heel belangrijk bij de totstandkoming van de regiobeelden / regioplannen. Dit dient gedaan te worden in gezamenlijkheid met het ziekenhuisbestuur. Dat begint met het gezamenlijk vormgeven van visie en strategie van het ziekenhuis. </a:t>
            </a:r>
          </a:p>
          <a:p>
            <a:r>
              <a:rPr lang="nl-NL"/>
              <a:t>Dit uit zich ook in het gezamenlijk oppakken van de passende zorg projecten en het is belangrijk om dit in de </a:t>
            </a:r>
            <a:r>
              <a:rPr lang="nl-NL" err="1"/>
              <a:t>contracteringsafapraken</a:t>
            </a:r>
            <a:r>
              <a:rPr lang="nl-NL"/>
              <a:t> met verzekeraars vast te leggen. </a:t>
            </a:r>
          </a:p>
          <a:p>
            <a:endParaRPr lang="nl-NL"/>
          </a:p>
          <a:p>
            <a:r>
              <a:rPr lang="nl-NL" i="1"/>
              <a:t>Individueel: </a:t>
            </a:r>
          </a:p>
          <a:p>
            <a:r>
              <a:rPr lang="nl-NL"/>
              <a:t>Als medisch specialist draag je bij door het leveren van passende zorg. Doe ook mee aan zorgevaluatie, zoals de lopende trajecten van het Zorgevaluatie En Gepast Gebruik (ZEGG). </a:t>
            </a:r>
          </a:p>
          <a:p>
            <a:endParaRPr lang="nl-NL"/>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19</a:t>
            </a:fld>
            <a:endParaRPr lang="nl-NL"/>
          </a:p>
        </p:txBody>
      </p:sp>
    </p:spTree>
    <p:extLst>
      <p:ext uri="{BB962C8B-B14F-4D97-AF65-F5344CB8AC3E}">
        <p14:creationId xmlns:p14="http://schemas.microsoft.com/office/powerpoint/2010/main" val="87040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zijn de onderwerpen die aan de orde komen in deze presentatie. </a:t>
            </a:r>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2</a:t>
            </a:fld>
            <a:endParaRPr lang="nl-NL"/>
          </a:p>
        </p:txBody>
      </p:sp>
    </p:spTree>
    <p:extLst>
      <p:ext uri="{BB962C8B-B14F-4D97-AF65-F5344CB8AC3E}">
        <p14:creationId xmlns:p14="http://schemas.microsoft.com/office/powerpoint/2010/main" val="2052650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sheet praktische handvatten om binnen je eigen ziekenhuis aan de slag te gaan met de voorbereidingen van het regiobeeld.</a:t>
            </a:r>
          </a:p>
          <a:p>
            <a:r>
              <a:rPr lang="nl-NL" dirty="0"/>
              <a:t>Het initiatief voor het opstellen van het regiobeeld wordt gedaan door de grootste verzekeraar en de grootste gemeente in de regio. De criteria voor het opstellen worden landelijk afgestemd, zodat die voor welke regio gelijk zijn. Deze wordt begin 2023 gedeeld (er volgt nog aparte communicatie vanuit FMS). </a:t>
            </a:r>
          </a:p>
          <a:p>
            <a:r>
              <a:rPr lang="nl-NL" dirty="0"/>
              <a:t>Om goed voorbereid aan tafel te komen bij de verzekeraar en de gemeente is het verstandig om al </a:t>
            </a:r>
            <a:r>
              <a:rPr lang="nl-NL" b="1" dirty="0"/>
              <a:t>proactief</a:t>
            </a:r>
            <a:r>
              <a:rPr lang="nl-NL" dirty="0"/>
              <a:t> aan de slag te gaan. Dat kan samen met het ziekenhuisbestuur in de volgende stappen; </a:t>
            </a:r>
          </a:p>
          <a:p>
            <a:pPr marL="228600" indent="-228600">
              <a:buAutoNum type="arabicPeriod"/>
            </a:pPr>
            <a:r>
              <a:rPr lang="nl-NL" dirty="0"/>
              <a:t>Ken de regio</a:t>
            </a:r>
          </a:p>
          <a:p>
            <a:pPr marL="228600" indent="-228600">
              <a:buAutoNum type="arabicPeriod"/>
            </a:pPr>
            <a:r>
              <a:rPr lang="nl-NL" dirty="0"/>
              <a:t>Vorm gezamenlijk (RvB/ VMS) visie hierop</a:t>
            </a:r>
          </a:p>
          <a:p>
            <a:pPr marL="228600" indent="-228600">
              <a:buAutoNum type="arabicPeriod"/>
            </a:pPr>
            <a:r>
              <a:rPr lang="nl-NL" dirty="0"/>
              <a:t>Trek gezamenlijk op aan de regiotafel </a:t>
            </a:r>
          </a:p>
          <a:p>
            <a:r>
              <a:rPr lang="nl-NL" dirty="0"/>
              <a:t> </a:t>
            </a:r>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20</a:t>
            </a:fld>
            <a:endParaRPr lang="nl-NL"/>
          </a:p>
        </p:txBody>
      </p:sp>
    </p:spTree>
    <p:extLst>
      <p:ext uri="{BB962C8B-B14F-4D97-AF65-F5344CB8AC3E}">
        <p14:creationId xmlns:p14="http://schemas.microsoft.com/office/powerpoint/2010/main" val="1716241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Wat nú alvast te doen binnen jullie eigen VMS? </a:t>
            </a:r>
          </a:p>
          <a:p>
            <a:r>
              <a:rPr lang="nl-NL"/>
              <a:t>Hierbij een aantal acties die gedaan kunnen worden binnen de eigen medisch staf. </a:t>
            </a:r>
          </a:p>
          <a:p>
            <a:r>
              <a:rPr lang="nl-NL"/>
              <a:t>Te beginnen om informatie delen, zoals deze presentatie over IZA en regiobeelden, plannen. </a:t>
            </a:r>
          </a:p>
          <a:p>
            <a:r>
              <a:rPr lang="nl-NL"/>
              <a:t>Daarnaast is het verstandig om taken te beleggen, dat kan in de vorm het oprichten van een werkgroep of sluit aan bij reeds bestaande werkgroepen. </a:t>
            </a:r>
          </a:p>
          <a:p>
            <a:r>
              <a:rPr lang="nl-NL"/>
              <a:t>Bespreek en leg vast hoe de afvaardiging wordt vormgegeven richt de RvB van het ziekenhuis. </a:t>
            </a:r>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21</a:t>
            </a:fld>
            <a:endParaRPr lang="nl-NL"/>
          </a:p>
        </p:txBody>
      </p:sp>
    </p:spTree>
    <p:extLst>
      <p:ext uri="{BB962C8B-B14F-4D97-AF65-F5344CB8AC3E}">
        <p14:creationId xmlns:p14="http://schemas.microsoft.com/office/powerpoint/2010/main" val="660942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Vanuit de Federatie (FMS) ondersteunen we jullie met het delen van informatie. </a:t>
            </a:r>
          </a:p>
          <a:p>
            <a:r>
              <a:rPr lang="nl-NL" dirty="0"/>
              <a:t>Dit is de </a:t>
            </a:r>
            <a:r>
              <a:rPr lang="nl-NL" dirty="0" err="1"/>
              <a:t>factsheet</a:t>
            </a:r>
            <a:r>
              <a:rPr lang="nl-NL" dirty="0"/>
              <a:t> regionale samenwerking waarin wordt uitgelegd wat regiobeelden en regioplannen zijn. Daarnaast worden ook de eerste handvatten gegeven en de tijdslijn waarin dit gaat spelen. </a:t>
            </a:r>
          </a:p>
          <a:p>
            <a:r>
              <a:rPr lang="nl-NL" dirty="0"/>
              <a:t>Begin 2023 delen we nieuwe informatie over de criteria voor het opstellen van het regiobeeld. In de periode daarna zullen we kijken waar we jullie nog meer kunnen ondersteunen. Mochten jullie wensen hebben, laat het ons dan weten: </a:t>
            </a:r>
            <a:endParaRPr lang="nl-NL" dirty="0">
              <a:cs typeface="Calibri"/>
            </a:endParaRPr>
          </a:p>
          <a:p>
            <a:r>
              <a:rPr lang="nl-NL" dirty="0">
                <a:cs typeface="Calibri" panose="020F0502020204030204"/>
                <a:hlinkClick r:id="rId3"/>
              </a:rPr>
              <a:t>Raadberoepsbelangen@demedischspecialist.nl</a:t>
            </a:r>
            <a:endParaRPr lang="nl-NL" dirty="0">
              <a:cs typeface="Calibri" panose="020F0502020204030204"/>
            </a:endParaRPr>
          </a:p>
          <a:p>
            <a:endParaRPr lang="nl-NL" dirty="0">
              <a:cs typeface="Calibri" panose="020F0502020204030204"/>
            </a:endParaRPr>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22</a:t>
            </a:fld>
            <a:endParaRPr lang="nl-NL"/>
          </a:p>
        </p:txBody>
      </p:sp>
    </p:spTree>
    <p:extLst>
      <p:ext uri="{BB962C8B-B14F-4D97-AF65-F5344CB8AC3E}">
        <p14:creationId xmlns:p14="http://schemas.microsoft.com/office/powerpoint/2010/main" val="936716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vragen kunnen jullie in eerste instantie terecht op onze website: https://demedischspecialist.nl/</a:t>
            </a:r>
          </a:p>
          <a:p>
            <a:r>
              <a:rPr lang="nl-NL" dirty="0"/>
              <a:t>Daar is ook de thema pagina over Integraal Zorgakkoord met de </a:t>
            </a:r>
            <a:r>
              <a:rPr lang="nl-NL" dirty="0" err="1"/>
              <a:t>factsheet</a:t>
            </a:r>
            <a:r>
              <a:rPr lang="nl-NL" dirty="0"/>
              <a:t> over regionale samenwerking. Op deze pagina volgt z.s.m. ook de criteria voor het opstellen van het regiobeeld en regioplan. </a:t>
            </a:r>
          </a:p>
          <a:p>
            <a:r>
              <a:rPr lang="nl-NL" dirty="0"/>
              <a:t>Huidige regiobeelden zijn te vinden op de landelijke pagina van juiste zorg op de juiste plek. </a:t>
            </a:r>
          </a:p>
          <a:p>
            <a:r>
              <a:rPr lang="nl-NL" dirty="0"/>
              <a:t>Reeds bestaande data over o.a. zorggebruik in de regio is te vinden op regiobeeld.nl, een site van de RIVM. </a:t>
            </a:r>
          </a:p>
          <a:p>
            <a:endParaRPr lang="nl-NL" dirty="0"/>
          </a:p>
          <a:p>
            <a:r>
              <a:rPr lang="nl-NL" dirty="0"/>
              <a:t>Voor overige vragen aan de Federatie Medisch Specialisten</a:t>
            </a:r>
            <a:r>
              <a:rPr lang="nl-NL"/>
              <a:t>: </a:t>
            </a:r>
            <a:r>
              <a:rPr lang="nl-NL">
                <a:cs typeface="Calibri" panose="020F0502020204030204"/>
                <a:hlinkClick r:id="rId3"/>
              </a:rPr>
              <a:t>Raadberoepsbelangen</a:t>
            </a:r>
            <a:r>
              <a:rPr lang="nl-NL" dirty="0">
                <a:cs typeface="Calibri" panose="020F0502020204030204"/>
                <a:hlinkClick r:id="rId3"/>
              </a:rPr>
              <a:t>@demedischspecialist.nl</a:t>
            </a:r>
            <a:endParaRPr lang="nl-NL" dirty="0">
              <a:cs typeface="Calibri" panose="020F0502020204030204"/>
            </a:endParaRPr>
          </a:p>
          <a:p>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24</a:t>
            </a:fld>
            <a:endParaRPr lang="nl-NL"/>
          </a:p>
        </p:txBody>
      </p:sp>
    </p:spTree>
    <p:extLst>
      <p:ext uri="{BB962C8B-B14F-4D97-AF65-F5344CB8AC3E}">
        <p14:creationId xmlns:p14="http://schemas.microsoft.com/office/powerpoint/2010/main" val="188347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IZA is opgebouwd uit aantal bouwstenen, onder meer het Rapport Kiezen voor houdbare zorg van de Wetenschappelijke Raad voor Regeringsbeleid (WRR)</a:t>
            </a:r>
          </a:p>
          <a:p>
            <a:endParaRPr lang="nl-NL" dirty="0"/>
          </a:p>
          <a:p>
            <a:r>
              <a:rPr lang="nl-NL" dirty="0"/>
              <a:t>In dit rapport komt de WRR  tot de conclusie dat we – om de groei van de zorg te begrenzen – beter moeten gaan kiezen waar onze prioriteiten in de zorg liggen. </a:t>
            </a:r>
            <a:endParaRPr lang="nl-NL" dirty="0">
              <a:cs typeface="Calibri"/>
            </a:endParaRPr>
          </a:p>
          <a:p>
            <a:r>
              <a:rPr lang="nl-NL" dirty="0"/>
              <a:t>Leidend zijn hierbij drie pijlers:  </a:t>
            </a:r>
            <a:endParaRPr lang="nl-NL" dirty="0">
              <a:cs typeface="Calibri"/>
            </a:endParaRPr>
          </a:p>
          <a:p>
            <a:pPr marL="228600" indent="-228600">
              <a:buFont typeface="Arial" panose="020B0604020202020204" pitchFamily="34" charset="0"/>
              <a:buAutoNum type="arabicPeriod"/>
            </a:pPr>
            <a:r>
              <a:rPr lang="nl-NL" dirty="0"/>
              <a:t>Maatschappelijk draagvlak versterken voor scherpere keuzes; </a:t>
            </a:r>
            <a:endParaRPr lang="nl-NL" dirty="0">
              <a:cs typeface="Calibri"/>
            </a:endParaRPr>
          </a:p>
          <a:p>
            <a:pPr marL="228600" indent="-228600">
              <a:buFont typeface="Arial" panose="020B0604020202020204" pitchFamily="34" charset="0"/>
              <a:buAutoNum type="arabicPeriod"/>
            </a:pPr>
            <a:r>
              <a:rPr lang="nl-NL" dirty="0"/>
              <a:t>Scherpere politieke keuzes; </a:t>
            </a:r>
            <a:endParaRPr lang="nl-NL" dirty="0">
              <a:cs typeface="Calibri"/>
            </a:endParaRPr>
          </a:p>
          <a:p>
            <a:pPr marL="228600" indent="-228600">
              <a:buFont typeface="Arial" panose="020B0604020202020204" pitchFamily="34" charset="0"/>
              <a:buAutoNum type="arabicPeriod"/>
            </a:pPr>
            <a:r>
              <a:rPr lang="nl-NL" dirty="0"/>
              <a:t>Uitvoerende vermogen versterken voor betere keuzes. </a:t>
            </a:r>
            <a:endParaRPr lang="nl-NL" dirty="0">
              <a:cs typeface="Calibri"/>
            </a:endParaRPr>
          </a:p>
          <a:p>
            <a:pPr marL="0" indent="0">
              <a:buFont typeface="Arial" panose="020B0604020202020204" pitchFamily="34" charset="0"/>
              <a:buNone/>
            </a:pPr>
            <a:endParaRPr lang="nl-NL" dirty="0"/>
          </a:p>
          <a:p>
            <a:r>
              <a:rPr lang="nl-NL" dirty="0"/>
              <a:t>Het is een zeer interessant rapport over de toekomst van de gezondheidszorg. </a:t>
            </a:r>
            <a:endParaRPr lang="nl-NL" dirty="0">
              <a:cs typeface="Calibri"/>
            </a:endParaRPr>
          </a:p>
          <a:p>
            <a:pPr marL="0" indent="0">
              <a:buFont typeface="Arial" panose="020B0604020202020204" pitchFamily="34" charset="0"/>
              <a:buNone/>
            </a:pPr>
            <a:r>
              <a:rPr lang="nl-NL" dirty="0"/>
              <a:t>Zie: https://www.wrr.nl/publicaties/rapporten/2021/09/15/kiezen-voor-houdbare-zorg</a:t>
            </a:r>
            <a:endParaRPr lang="nl-NL" dirty="0">
              <a:cs typeface="Calibri"/>
            </a:endParaRPr>
          </a:p>
          <a:p>
            <a:r>
              <a:rPr lang="nl-NL" dirty="0"/>
              <a:t>(inclusief een samenvatting van 25 pagina’s).  </a:t>
            </a:r>
            <a:endParaRPr lang="nl-NL" dirty="0">
              <a:cs typeface="Calibri"/>
            </a:endParaRPr>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3</a:t>
            </a:fld>
            <a:endParaRPr lang="nl-NL"/>
          </a:p>
        </p:txBody>
      </p:sp>
    </p:spTree>
    <p:extLst>
      <p:ext uri="{BB962C8B-B14F-4D97-AF65-F5344CB8AC3E}">
        <p14:creationId xmlns:p14="http://schemas.microsoft.com/office/powerpoint/2010/main" val="168861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Tevens is er een politieke realiteit in de vorm van een coalitieakkoord. </a:t>
            </a:r>
          </a:p>
          <a:p>
            <a:r>
              <a:rPr lang="nl-NL" dirty="0"/>
              <a:t>Hoofdstuk 6 van het coalitieakkoord gaat over de gezondheidszorg in Nederland. Dit is de opmaat voor het integraal zorgakkoord. </a:t>
            </a:r>
            <a:endParaRPr lang="nl-NL" dirty="0">
              <a:cs typeface="Calibri"/>
            </a:endParaRPr>
          </a:p>
          <a:p>
            <a:r>
              <a:rPr lang="nl-NL" dirty="0"/>
              <a:t>Daarnaast komen ook medisch ethische vraagstukken aanbod in het coalitieakkoord. Dit raakt de kwaliteit van het medisch handelen. Dit wordt ondersteund door KNMG. </a:t>
            </a:r>
            <a:endParaRPr lang="nl-NL" dirty="0">
              <a:cs typeface="Calibri"/>
            </a:endParaRPr>
          </a:p>
        </p:txBody>
      </p:sp>
      <p:sp>
        <p:nvSpPr>
          <p:cNvPr id="4" name="Tijdelijke aanduiding voor dianummer 3"/>
          <p:cNvSpPr>
            <a:spLocks noGrp="1"/>
          </p:cNvSpPr>
          <p:nvPr>
            <p:ph type="sldNum" sz="quarter" idx="5"/>
          </p:nvPr>
        </p:nvSpPr>
        <p:spPr/>
        <p:txBody>
          <a:bodyPr/>
          <a:lstStyle/>
          <a:p>
            <a:fld id="{A6B28D47-178B-CE4B-8D87-8D1DE58624C9}" type="slidenum">
              <a:rPr lang="nl-NL" smtClean="0"/>
              <a:t>4</a:t>
            </a:fld>
            <a:endParaRPr lang="nl-NL"/>
          </a:p>
        </p:txBody>
      </p:sp>
    </p:spTree>
    <p:extLst>
      <p:ext uri="{BB962C8B-B14F-4D97-AF65-F5344CB8AC3E}">
        <p14:creationId xmlns:p14="http://schemas.microsoft.com/office/powerpoint/2010/main" val="306242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dat coalitieakkoord staan ook specifieke doelen die het kabinet wil realiseren in de zorg, onder andere: </a:t>
            </a:r>
          </a:p>
          <a:p>
            <a:pPr marL="171450" indent="-171450">
              <a:buFontTx/>
              <a:buChar char="-"/>
            </a:pPr>
            <a:r>
              <a:rPr lang="nl-NL" dirty="0"/>
              <a:t>Het leveren van passende zorg; </a:t>
            </a:r>
          </a:p>
          <a:p>
            <a:pPr marL="171450" indent="-171450">
              <a:buFontTx/>
              <a:buChar char="-"/>
            </a:pPr>
            <a:r>
              <a:rPr lang="nl-NL" dirty="0"/>
              <a:t>Verantwoordelijkheid van de medisch specialistische bedrijven; </a:t>
            </a:r>
          </a:p>
          <a:p>
            <a:pPr marL="171450" indent="-171450">
              <a:buFontTx/>
              <a:buChar char="-"/>
            </a:pPr>
            <a:r>
              <a:rPr lang="nl-NL" dirty="0"/>
              <a:t>GGZ; </a:t>
            </a:r>
          </a:p>
          <a:p>
            <a:pPr marL="171450" indent="-171450">
              <a:buFontTx/>
              <a:buChar char="-"/>
            </a:pPr>
            <a:r>
              <a:rPr lang="nl-NL" dirty="0"/>
              <a:t>Toekomstgericht maken van de acute zorg; </a:t>
            </a:r>
          </a:p>
          <a:p>
            <a:pPr marL="171450" indent="-171450">
              <a:buFontTx/>
              <a:buChar char="-"/>
            </a:pPr>
            <a:r>
              <a:rPr lang="nl-NL" dirty="0"/>
              <a:t>Beheersbaar houden van de zorgkosten, waar onder die van de dure geneesmiddelen. </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A6B28D47-178B-CE4B-8D87-8D1DE58624C9}" type="slidenum">
              <a:rPr lang="nl-NL" smtClean="0"/>
              <a:t>5</a:t>
            </a:fld>
            <a:endParaRPr lang="nl-NL"/>
          </a:p>
        </p:txBody>
      </p:sp>
    </p:spTree>
    <p:extLst>
      <p:ext uri="{BB962C8B-B14F-4D97-AF65-F5344CB8AC3E}">
        <p14:creationId xmlns:p14="http://schemas.microsoft.com/office/powerpoint/2010/main" val="424970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Tot slot, maar zeker zo belangrijk, de stand van de arbeidsmarkt in de zorgsector. </a:t>
            </a:r>
          </a:p>
          <a:p>
            <a:r>
              <a:rPr lang="nl-NL"/>
              <a:t>De beperkingen in arbeidsmarkt worden zichtbaar: het tekort aan arbeidskrachten terwijl zorgvraag steeds verder toeneemt. </a:t>
            </a:r>
          </a:p>
          <a:p>
            <a:r>
              <a:rPr lang="nl-NL"/>
              <a:t>Oftewel er zijn steeds meer mensen nodig om zorg te leveren en dat kan niet. </a:t>
            </a:r>
          </a:p>
          <a:p>
            <a:r>
              <a:rPr lang="nl-NL"/>
              <a:t>De WRR heeft berekend dat als we de zorg niet veranderen, over 40 jaar 1 op de 3 mensen in de zorg moet werken. Nu is dat nog 1 op de 7.</a:t>
            </a:r>
          </a:p>
          <a:p>
            <a:r>
              <a:rPr lang="nl-NL"/>
              <a:t>Daar komt bij dat het aantal 75-plussers over 30 jaar is verdubbeld. </a:t>
            </a:r>
          </a:p>
          <a:p>
            <a:endParaRPr lang="nl-NL"/>
          </a:p>
          <a:p>
            <a:endParaRPr lang="nl-NL">
              <a:cs typeface="Calibri"/>
            </a:endParaRPr>
          </a:p>
        </p:txBody>
      </p:sp>
      <p:sp>
        <p:nvSpPr>
          <p:cNvPr id="4" name="Tijdelijke aanduiding voor dianummer 3"/>
          <p:cNvSpPr>
            <a:spLocks noGrp="1"/>
          </p:cNvSpPr>
          <p:nvPr>
            <p:ph type="sldNum" sz="quarter" idx="5"/>
          </p:nvPr>
        </p:nvSpPr>
        <p:spPr/>
        <p:txBody>
          <a:bodyPr/>
          <a:lstStyle/>
          <a:p>
            <a:fld id="{AE144379-2246-4B53-A7B5-D1EC9B7FC9E2}" type="slidenum">
              <a:rPr lang="nl-NL" smtClean="0"/>
              <a:t>6</a:t>
            </a:fld>
            <a:endParaRPr lang="nl-NL"/>
          </a:p>
        </p:txBody>
      </p:sp>
    </p:spTree>
    <p:extLst>
      <p:ext uri="{BB962C8B-B14F-4D97-AF65-F5344CB8AC3E}">
        <p14:creationId xmlns:p14="http://schemas.microsoft.com/office/powerpoint/2010/main" val="163055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a:cs typeface="Calibri"/>
              </a:rPr>
              <a:t>Dit is de financiële context bij het maken van het Zorgakkoord: het huishoudboekje van de overheid. </a:t>
            </a:r>
          </a:p>
          <a:p>
            <a:endParaRPr lang="nl-NL" noProof="0">
              <a:cs typeface="Calibri"/>
            </a:endParaRPr>
          </a:p>
          <a:p>
            <a:r>
              <a:rPr lang="nl-NL" noProof="0">
                <a:cs typeface="Calibri"/>
              </a:rPr>
              <a:t>De zorg is een grootgebruiker van overheidsgelden. De financiële realiteit is dat de uitgaven aan zorg steeds verder toenemen; de totale zorguitgaven (dus inclusief de langdurige zorg) is daarmee inmiddels groter dan de uitgaven aan de sociale zekerheid.  </a:t>
            </a:r>
          </a:p>
          <a:p>
            <a:pPr marL="0" indent="0">
              <a:buFont typeface="Arial" panose="020B0604020202020204" pitchFamily="34" charset="0"/>
              <a:buNone/>
            </a:pPr>
            <a:r>
              <a:rPr lang="nl-NL" noProof="0">
                <a:cs typeface="Calibri"/>
              </a:rPr>
              <a:t>Dit maakt dat er grote zorgen zijn over de betaalbaarheid en toegankelijkheid van zorg in de toekomst. </a:t>
            </a:r>
          </a:p>
        </p:txBody>
      </p:sp>
      <p:sp>
        <p:nvSpPr>
          <p:cNvPr id="4" name="Tijdelijke aanduiding voor dianummer 3"/>
          <p:cNvSpPr>
            <a:spLocks noGrp="1"/>
          </p:cNvSpPr>
          <p:nvPr>
            <p:ph type="sldNum" sz="quarter" idx="5"/>
          </p:nvPr>
        </p:nvSpPr>
        <p:spPr/>
        <p:txBody>
          <a:bodyPr/>
          <a:lstStyle/>
          <a:p>
            <a:fld id="{A6B28D47-178B-CE4B-8D87-8D1DE58624C9}" type="slidenum">
              <a:rPr lang="nl-NL"/>
              <a:t>7</a:t>
            </a:fld>
            <a:endParaRPr lang="nl-NL"/>
          </a:p>
        </p:txBody>
      </p:sp>
    </p:spTree>
    <p:extLst>
      <p:ext uri="{BB962C8B-B14F-4D97-AF65-F5344CB8AC3E}">
        <p14:creationId xmlns:p14="http://schemas.microsoft.com/office/powerpoint/2010/main" val="63680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Voorgaande bouwstenen zijn de basis geweest voor het nieuwe zorgakkoord: Integraal Zorgakkoord (IZA). Dit is de vervanging van de voorgaande hoofdlijnenakkoorden (die per </a:t>
            </a:r>
            <a:r>
              <a:rPr lang="nl-NL" dirty="0" err="1"/>
              <a:t>deel-sector</a:t>
            </a:r>
            <a:r>
              <a:rPr lang="nl-NL" dirty="0"/>
              <a:t> werden opgesteld)</a:t>
            </a:r>
          </a:p>
          <a:p>
            <a:endParaRPr lang="nl-NL" dirty="0"/>
          </a:p>
          <a:p>
            <a:r>
              <a:rPr lang="nl-NL" i="1" dirty="0"/>
              <a:t>Proces totstandkoming IZA: </a:t>
            </a:r>
          </a:p>
          <a:p>
            <a:r>
              <a:rPr lang="nl-NL" dirty="0"/>
              <a:t>De gesprekken voor dit nieuwe integrale akkoord zijn gestart in april 2022. Dit was een relatief late start doordat de kabinetsformatie lang heeft geduurd. </a:t>
            </a:r>
            <a:endParaRPr lang="nl-NL" dirty="0">
              <a:cs typeface="Calibri"/>
            </a:endParaRPr>
          </a:p>
          <a:p>
            <a:r>
              <a:rPr lang="nl-NL" dirty="0"/>
              <a:t>Het gehele proces van de totstandkoming van het IZA is onder hoge druk gebeurd. </a:t>
            </a:r>
            <a:endParaRPr lang="nl-NL"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a:defRPr/>
            </a:pPr>
            <a:r>
              <a:rPr lang="nl-NL" dirty="0"/>
              <a:t>De Federatie Medisch Specialisten is vanaf het begin betrokken geweest. Voor de Federatie is de toekomstvisie ‘Medisch Specialist 2025’ en de missie van de FMS altijd leidend geweest.</a:t>
            </a:r>
            <a:endParaRPr lang="nl-NL" dirty="0">
              <a:cs typeface="Calibri"/>
            </a:endParaRPr>
          </a:p>
          <a:p>
            <a:pPr>
              <a:defRPr/>
            </a:pPr>
            <a:r>
              <a:rPr lang="nl-NL" dirty="0"/>
              <a:t>- In de visie 'Medisch Specialist 2025' staan vier thema’s centraal: de unieke patiënt en de moderne medisch specialist, richting netwerkgeneeskunde, betrokken bij gezondheid en gedrag, voorop in vernieuwing.</a:t>
            </a:r>
            <a:endParaRPr lang="nl-NL" dirty="0">
              <a:cs typeface="Calibri"/>
            </a:endParaRPr>
          </a:p>
          <a:p>
            <a:r>
              <a:rPr lang="nl-NL" dirty="0">
                <a:cs typeface="Calibri"/>
              </a:rPr>
              <a:t>- de missie van de Federatie: </a:t>
            </a:r>
            <a:r>
              <a:rPr lang="nl-NL" dirty="0"/>
              <a:t>Het is de ambitie van 23.000 medisch specialisten om de beste zorg ter wereld te leveren. </a:t>
            </a:r>
          </a:p>
          <a:p>
            <a:endParaRPr lang="nl-NL" dirty="0"/>
          </a:p>
          <a:p>
            <a:r>
              <a:rPr lang="nl-NL" dirty="0"/>
              <a:t>Uiteindelijk is in september 2022 een akkoord bereikt en het IZA gesloten. </a:t>
            </a:r>
            <a:endParaRPr lang="nl-NL" dirty="0">
              <a:cs typeface="Calibri" panose="020F0502020204030204"/>
            </a:endParaRPr>
          </a:p>
          <a:p>
            <a:r>
              <a:rPr lang="nl-NL" dirty="0"/>
              <a:t>Twee partijen hebben niet getekend:</a:t>
            </a:r>
            <a:endParaRPr lang="nl-NL" dirty="0">
              <a:cs typeface="Calibri" panose="020F0502020204030204"/>
            </a:endParaRPr>
          </a:p>
          <a:p>
            <a:r>
              <a:rPr lang="nl-NL" dirty="0"/>
              <a:t>- Mind (MIND is een onafhankelijke maatschappelijke organisatie die zich sterk maakt voor een psychisch gezonder Nederland en een stem geeft aan alle mensen met (beginnende) psychische klachten en hun naasten.) </a:t>
            </a:r>
            <a:endParaRPr lang="nl-NL" dirty="0">
              <a:cs typeface="Calibri" panose="020F0502020204030204"/>
            </a:endParaRPr>
          </a:p>
          <a:p>
            <a:r>
              <a:rPr lang="nl-NL" dirty="0"/>
              <a:t>Mind had al aangegeven te veel zorgen te hebben over de gevolgen voor de vrije artsenkeuze en vonden dat er nog onvoldoende bescherming was van persoonsgegevens. </a:t>
            </a:r>
            <a:endParaRPr lang="nl-NL" dirty="0">
              <a:cs typeface="Calibri" panose="020F0502020204030204"/>
            </a:endParaRPr>
          </a:p>
          <a:p>
            <a:r>
              <a:rPr lang="nl-NL"/>
              <a:t>- LHV heeft ‘nee, tenzij’ gezegd. LHV wil eerst concrete resultaten zien / financiële waarborgen op het gebied van de ANW en Meer tijd voor de patiënt. Half december is ZN ingegaan op de eisen van de LHV rond prestatie MTVDP. In januari 2023 wordt daarover in een landelijke ledenvergadering besloten of alsnog het IZA kan worden ondertekend.  </a:t>
            </a:r>
            <a:endParaRPr lang="nl-NL">
              <a:cs typeface="Calibri" panose="020F0502020204030204"/>
            </a:endParaRPr>
          </a:p>
          <a:p>
            <a:endParaRPr lang="nl-NL" dirty="0"/>
          </a:p>
          <a:p>
            <a:r>
              <a:rPr lang="nl-NL" dirty="0"/>
              <a:t>De Federatie heeft getekend omdat wij onze verantwoordelijkheid willen nemen voor een toekomstbestendige zorg en we hebben ons hierin goed gepositioneerd, want we vinden dat de inbreng van alle zorgprofessionals van grote invloed moet zijn op de toekomst van de zorg.</a:t>
            </a:r>
            <a:endParaRPr lang="nl-NL" dirty="0">
              <a:cs typeface="Calibri"/>
            </a:endParaRPr>
          </a:p>
          <a:p>
            <a:endParaRPr lang="nl-NL" dirty="0"/>
          </a:p>
          <a:p>
            <a:r>
              <a:rPr lang="nl-NL" dirty="0"/>
              <a:t>Voor meer achtergrond over de totstandkoming van het IZA, dat kan via het terugkijken van het </a:t>
            </a:r>
            <a:r>
              <a:rPr lang="nl-NL" dirty="0" err="1"/>
              <a:t>webinar</a:t>
            </a:r>
            <a:r>
              <a:rPr lang="nl-NL" dirty="0"/>
              <a:t>: </a:t>
            </a:r>
            <a:endParaRPr lang="nl-NL" dirty="0">
              <a:cs typeface="Calibri"/>
            </a:endParaRPr>
          </a:p>
          <a:p>
            <a:r>
              <a:rPr lang="nl-NL" dirty="0"/>
              <a:t>https://demedischspecialist.nl/nieuwsoverzicht/nieuws/terugkijken-webinar-integraal-zorgakkoord</a:t>
            </a:r>
            <a:endParaRPr lang="nl-NL" dirty="0">
              <a:cs typeface="Calibri"/>
            </a:endParaRPr>
          </a:p>
          <a:p>
            <a:endParaRPr lang="nl-NL" dirty="0"/>
          </a:p>
        </p:txBody>
      </p:sp>
      <p:sp>
        <p:nvSpPr>
          <p:cNvPr id="4" name="Tijdelijke aanduiding voor dianummer 3"/>
          <p:cNvSpPr>
            <a:spLocks noGrp="1"/>
          </p:cNvSpPr>
          <p:nvPr>
            <p:ph type="sldNum" sz="quarter" idx="5"/>
          </p:nvPr>
        </p:nvSpPr>
        <p:spPr/>
        <p:txBody>
          <a:bodyPr/>
          <a:lstStyle/>
          <a:p>
            <a:fld id="{A6B28D47-178B-CE4B-8D87-8D1DE58624C9}" type="slidenum">
              <a:rPr lang="nl-NL" smtClean="0"/>
              <a:t>8</a:t>
            </a:fld>
            <a:endParaRPr lang="nl-NL"/>
          </a:p>
        </p:txBody>
      </p:sp>
    </p:spTree>
    <p:extLst>
      <p:ext uri="{BB962C8B-B14F-4D97-AF65-F5344CB8AC3E}">
        <p14:creationId xmlns:p14="http://schemas.microsoft.com/office/powerpoint/2010/main" val="3756564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IZA is gebouwd op passende zorg, dit is de basis van het IZA oftewel  de hoeksteen waar het bouwwerk op rust. </a:t>
            </a:r>
          </a:p>
          <a:p>
            <a:pPr marL="0" algn="l" defTabSz="914400" rtl="0" eaLnBrk="1" latinLnBrk="0" hangingPunct="1"/>
            <a:endParaRPr lang="nl-NL" sz="1200" i="1" kern="1200" dirty="0">
              <a:solidFill>
                <a:schemeClr val="tx1"/>
              </a:solidFill>
              <a:latin typeface="+mn-lt"/>
              <a:ea typeface="+mn-ea"/>
              <a:cs typeface="+mn-cs"/>
            </a:endParaRPr>
          </a:p>
          <a:p>
            <a:pPr marL="0" algn="l" defTabSz="914400" rtl="0" eaLnBrk="1" latinLnBrk="0" hangingPunct="1"/>
            <a:r>
              <a:rPr lang="nl-NL" sz="1200" i="1" kern="1200" dirty="0">
                <a:solidFill>
                  <a:schemeClr val="tx1"/>
                </a:solidFill>
                <a:latin typeface="+mn-lt"/>
                <a:ea typeface="+mn-ea"/>
                <a:cs typeface="+mn-cs"/>
              </a:rPr>
              <a:t>Sociaal domein: </a:t>
            </a:r>
          </a:p>
          <a:p>
            <a:r>
              <a:rPr lang="nl-NL" dirty="0"/>
              <a:t>Niet elke vraag om zorg is specifiek een zorgvraag. Daardoor moet aansluiting worden gezocht bij het sociaal domein, voor o.a. preventie, armoede, eenzaamheid. </a:t>
            </a:r>
          </a:p>
          <a:p>
            <a:r>
              <a:rPr lang="nl-NL" i="1" dirty="0"/>
              <a:t>Eerstelijnszorg: </a:t>
            </a:r>
          </a:p>
          <a:p>
            <a:r>
              <a:rPr lang="nl-NL" dirty="0"/>
              <a:t>In de eerstelijnszorg moet meer aandacht en meer tijd voor de patiënt komen; een betere afstemming tussen ggz, wijk, huisarts </a:t>
            </a:r>
            <a:r>
              <a:rPr lang="nl-NL" dirty="0" err="1"/>
              <a:t>etc</a:t>
            </a:r>
            <a:r>
              <a:rPr lang="nl-NL" dirty="0"/>
              <a:t> om zo veel mogelijke instroom in de </a:t>
            </a:r>
            <a:r>
              <a:rPr lang="nl-NL" dirty="0" err="1"/>
              <a:t>msz</a:t>
            </a:r>
            <a:r>
              <a:rPr lang="nl-NL" dirty="0"/>
              <a:t> te voorkomen. </a:t>
            </a:r>
          </a:p>
          <a:p>
            <a:r>
              <a:rPr lang="nl-NL" i="1" dirty="0" err="1"/>
              <a:t>Msz</a:t>
            </a:r>
            <a:r>
              <a:rPr lang="nl-NL" i="1" dirty="0"/>
              <a:t> 2</a:t>
            </a:r>
            <a:r>
              <a:rPr lang="nl-NL" i="1" baseline="30000" dirty="0"/>
              <a:t>e</a:t>
            </a:r>
            <a:r>
              <a:rPr lang="nl-NL" i="1" dirty="0"/>
              <a:t> / 3</a:t>
            </a:r>
            <a:r>
              <a:rPr lang="nl-NL" i="1" baseline="30000" dirty="0"/>
              <a:t>e</a:t>
            </a:r>
            <a:r>
              <a:rPr lang="nl-NL" i="1" dirty="0"/>
              <a:t> lijn: </a:t>
            </a:r>
          </a:p>
          <a:p>
            <a:r>
              <a:rPr lang="nl-NL" dirty="0"/>
              <a:t>Zodra de zorg toch doorstroomt naar de 2/3 e lijn dan is het van belang dat de zorg ook weer kan uitstromen naar de 1 e lijn. </a:t>
            </a:r>
          </a:p>
          <a:p>
            <a:r>
              <a:rPr lang="nl-NL" i="1" dirty="0"/>
              <a:t>Politiek: </a:t>
            </a:r>
          </a:p>
          <a:p>
            <a:r>
              <a:rPr lang="nl-NL" dirty="0"/>
              <a:t>De politiek zal keuzes moeten maken omdat er schaarste is. Zij zullen ook moeten aangeven dat niet alle zorg altijd maar aanwezig zal zijn in de komende jaren.</a:t>
            </a:r>
          </a:p>
          <a:p>
            <a:endParaRPr lang="nl-NL" dirty="0"/>
          </a:p>
          <a:p>
            <a:r>
              <a:rPr lang="nl-NL" i="1" dirty="0"/>
              <a:t>Instroom – doorstroom – uitstroom:</a:t>
            </a:r>
          </a:p>
          <a:p>
            <a:r>
              <a:rPr lang="nl-NL" dirty="0"/>
              <a:t>Daarmee zal passende zorg het antwoord moeten zijn op de reductie van de instroom van de zorg naar de MSZ, verbeteren van de doorstroom binnen de eerstelijnszorg maar ook binnen </a:t>
            </a:r>
            <a:r>
              <a:rPr lang="nl-NL" dirty="0" err="1"/>
              <a:t>msz</a:t>
            </a:r>
            <a:r>
              <a:rPr lang="nl-NL" dirty="0"/>
              <a:t> en als laatste het vergroten van uitstroom richting het eerstelijns domein. </a:t>
            </a:r>
          </a:p>
          <a:p>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endParaRPr lang="nl-NL" dirty="0"/>
          </a:p>
          <a:p>
            <a:endParaRPr lang="nl-NL" dirty="0"/>
          </a:p>
        </p:txBody>
      </p:sp>
      <p:sp>
        <p:nvSpPr>
          <p:cNvPr id="4" name="Tijdelijke aanduiding voor dianummer 3"/>
          <p:cNvSpPr>
            <a:spLocks noGrp="1"/>
          </p:cNvSpPr>
          <p:nvPr>
            <p:ph type="sldNum" sz="quarter" idx="5"/>
          </p:nvPr>
        </p:nvSpPr>
        <p:spPr/>
        <p:txBody>
          <a:bodyPr/>
          <a:lstStyle/>
          <a:p>
            <a:fld id="{A6B28D47-178B-CE4B-8D87-8D1DE58624C9}" type="slidenum">
              <a:rPr lang="nl-NL" smtClean="0"/>
              <a:t>9</a:t>
            </a:fld>
            <a:endParaRPr lang="nl-NL"/>
          </a:p>
        </p:txBody>
      </p:sp>
    </p:spTree>
    <p:extLst>
      <p:ext uri="{BB962C8B-B14F-4D97-AF65-F5344CB8AC3E}">
        <p14:creationId xmlns:p14="http://schemas.microsoft.com/office/powerpoint/2010/main" val="389340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B6396-0580-9AC3-8976-A88F1D3FC6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3EA4111-5F35-CE22-BF0E-EDD3DD9D2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A0A10CD-12D1-810C-B6C7-D7AAA15843C4}"/>
              </a:ext>
            </a:extLst>
          </p:cNvPr>
          <p:cNvSpPr>
            <a:spLocks noGrp="1"/>
          </p:cNvSpPr>
          <p:nvPr>
            <p:ph type="dt" sz="half" idx="10"/>
          </p:nvPr>
        </p:nvSpPr>
        <p:spPr/>
        <p:txBody>
          <a:bodyPr/>
          <a:lstStyle/>
          <a:p>
            <a:fld id="{F166E5EA-62A0-468F-B4C0-F7F29A1DF82A}" type="datetimeFigureOut">
              <a:rPr lang="nl-NL" smtClean="0"/>
              <a:t>30-1-2023</a:t>
            </a:fld>
            <a:endParaRPr lang="nl-NL"/>
          </a:p>
        </p:txBody>
      </p:sp>
      <p:sp>
        <p:nvSpPr>
          <p:cNvPr id="5" name="Tijdelijke aanduiding voor voettekst 4">
            <a:extLst>
              <a:ext uri="{FF2B5EF4-FFF2-40B4-BE49-F238E27FC236}">
                <a16:creationId xmlns:a16="http://schemas.microsoft.com/office/drawing/2014/main" id="{69D39E0D-DF97-03CD-0F4E-F93FE50152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2C9F77-FE01-BCC9-459E-8B808EE3DE8A}"/>
              </a:ext>
            </a:extLst>
          </p:cNvPr>
          <p:cNvSpPr>
            <a:spLocks noGrp="1"/>
          </p:cNvSpPr>
          <p:nvPr>
            <p:ph type="sldNum" sz="quarter" idx="12"/>
          </p:nvPr>
        </p:nvSpPr>
        <p:spPr/>
        <p:txBody>
          <a:bodyPr/>
          <a:lstStyle/>
          <a:p>
            <a:fld id="{CB0C3C2E-6BDA-47BD-9BCF-61904602CF62}" type="slidenum">
              <a:rPr lang="nl-NL" smtClean="0"/>
              <a:t>‹nr.›</a:t>
            </a:fld>
            <a:endParaRPr lang="nl-NL"/>
          </a:p>
        </p:txBody>
      </p:sp>
    </p:spTree>
    <p:extLst>
      <p:ext uri="{BB962C8B-B14F-4D97-AF65-F5344CB8AC3E}">
        <p14:creationId xmlns:p14="http://schemas.microsoft.com/office/powerpoint/2010/main" val="194193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8AAA1-3A8A-B7BF-850B-0201D01890F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EA621C8-D0BE-A76A-5C0E-0A9D9CDB5F9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83E6F0-5B54-2D2D-AC52-87C24D5B8685}"/>
              </a:ext>
            </a:extLst>
          </p:cNvPr>
          <p:cNvSpPr>
            <a:spLocks noGrp="1"/>
          </p:cNvSpPr>
          <p:nvPr>
            <p:ph type="dt" sz="half" idx="10"/>
          </p:nvPr>
        </p:nvSpPr>
        <p:spPr/>
        <p:txBody>
          <a:bodyPr/>
          <a:lstStyle/>
          <a:p>
            <a:fld id="{F166E5EA-62A0-468F-B4C0-F7F29A1DF82A}" type="datetimeFigureOut">
              <a:rPr lang="nl-NL" smtClean="0"/>
              <a:t>30-1-2023</a:t>
            </a:fld>
            <a:endParaRPr lang="nl-NL"/>
          </a:p>
        </p:txBody>
      </p:sp>
      <p:sp>
        <p:nvSpPr>
          <p:cNvPr id="5" name="Tijdelijke aanduiding voor voettekst 4">
            <a:extLst>
              <a:ext uri="{FF2B5EF4-FFF2-40B4-BE49-F238E27FC236}">
                <a16:creationId xmlns:a16="http://schemas.microsoft.com/office/drawing/2014/main" id="{AA85C3B5-BAA0-A262-F8E0-6980D2E36E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E7E153-AC58-C19E-CCFA-EE75D2AAAD9C}"/>
              </a:ext>
            </a:extLst>
          </p:cNvPr>
          <p:cNvSpPr>
            <a:spLocks noGrp="1"/>
          </p:cNvSpPr>
          <p:nvPr>
            <p:ph type="sldNum" sz="quarter" idx="12"/>
          </p:nvPr>
        </p:nvSpPr>
        <p:spPr/>
        <p:txBody>
          <a:bodyPr/>
          <a:lstStyle/>
          <a:p>
            <a:fld id="{CB0C3C2E-6BDA-47BD-9BCF-61904602CF62}" type="slidenum">
              <a:rPr lang="nl-NL" smtClean="0"/>
              <a:t>‹nr.›</a:t>
            </a:fld>
            <a:endParaRPr lang="nl-NL"/>
          </a:p>
        </p:txBody>
      </p:sp>
    </p:spTree>
    <p:extLst>
      <p:ext uri="{BB962C8B-B14F-4D97-AF65-F5344CB8AC3E}">
        <p14:creationId xmlns:p14="http://schemas.microsoft.com/office/powerpoint/2010/main" val="24163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2AF1165-4D08-64DD-F2BB-041B964E8EC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2AF1651-DD3F-C776-3199-0371CAE6CF7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357BEE-6E34-2F62-9999-AFB175011D87}"/>
              </a:ext>
            </a:extLst>
          </p:cNvPr>
          <p:cNvSpPr>
            <a:spLocks noGrp="1"/>
          </p:cNvSpPr>
          <p:nvPr>
            <p:ph type="dt" sz="half" idx="10"/>
          </p:nvPr>
        </p:nvSpPr>
        <p:spPr/>
        <p:txBody>
          <a:bodyPr/>
          <a:lstStyle/>
          <a:p>
            <a:fld id="{F166E5EA-62A0-468F-B4C0-F7F29A1DF82A}" type="datetimeFigureOut">
              <a:rPr lang="nl-NL" smtClean="0"/>
              <a:t>30-1-2023</a:t>
            </a:fld>
            <a:endParaRPr lang="nl-NL"/>
          </a:p>
        </p:txBody>
      </p:sp>
      <p:sp>
        <p:nvSpPr>
          <p:cNvPr id="5" name="Tijdelijke aanduiding voor voettekst 4">
            <a:extLst>
              <a:ext uri="{FF2B5EF4-FFF2-40B4-BE49-F238E27FC236}">
                <a16:creationId xmlns:a16="http://schemas.microsoft.com/office/drawing/2014/main" id="{6290EBE3-A271-94B5-B6B5-1BDD6F521A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92C339-7D07-02E6-C7BC-D9D5BE71E69B}"/>
              </a:ext>
            </a:extLst>
          </p:cNvPr>
          <p:cNvSpPr>
            <a:spLocks noGrp="1"/>
          </p:cNvSpPr>
          <p:nvPr>
            <p:ph type="sldNum" sz="quarter" idx="12"/>
          </p:nvPr>
        </p:nvSpPr>
        <p:spPr/>
        <p:txBody>
          <a:bodyPr/>
          <a:lstStyle/>
          <a:p>
            <a:fld id="{CB0C3C2E-6BDA-47BD-9BCF-61904602CF62}" type="slidenum">
              <a:rPr lang="nl-NL" smtClean="0"/>
              <a:t>‹nr.›</a:t>
            </a:fld>
            <a:endParaRPr lang="nl-NL"/>
          </a:p>
        </p:txBody>
      </p:sp>
    </p:spTree>
    <p:extLst>
      <p:ext uri="{BB962C8B-B14F-4D97-AF65-F5344CB8AC3E}">
        <p14:creationId xmlns:p14="http://schemas.microsoft.com/office/powerpoint/2010/main" val="338189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pic>
        <p:nvPicPr>
          <p:cNvPr id="13" name="Tijdelijke aanduiding voor afbeelding 8" descr="Afbeelding met persoon, binnen, poseren, groep&#10;&#10;Automatisch gegenereerde beschrijving">
            <a:extLst>
              <a:ext uri="{FF2B5EF4-FFF2-40B4-BE49-F238E27FC236}">
                <a16:creationId xmlns:a16="http://schemas.microsoft.com/office/drawing/2014/main" id="{0D4CB235-1DBF-54E2-06F1-32420306F3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4892675"/>
          </a:xfrm>
          <a:prstGeom prst="rect">
            <a:avLst/>
          </a:prstGeom>
        </p:spPr>
      </p:pic>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a:t>Klik om ondertitel toe te voegen.</a:t>
            </a:r>
          </a:p>
        </p:txBody>
      </p:sp>
    </p:spTree>
    <p:extLst>
      <p:ext uri="{BB962C8B-B14F-4D97-AF65-F5344CB8AC3E}">
        <p14:creationId xmlns:p14="http://schemas.microsoft.com/office/powerpoint/2010/main" val="216141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F5ACE-937D-AE99-B6C6-DB92CB209CD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37702EF-1EA6-9F2A-F5AB-A59F32C46CF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262AAF-1AB7-E485-2D3C-B4CFEA76AE90}"/>
              </a:ext>
            </a:extLst>
          </p:cNvPr>
          <p:cNvSpPr>
            <a:spLocks noGrp="1"/>
          </p:cNvSpPr>
          <p:nvPr>
            <p:ph type="dt" sz="half" idx="10"/>
          </p:nvPr>
        </p:nvSpPr>
        <p:spPr/>
        <p:txBody>
          <a:bodyPr/>
          <a:lstStyle/>
          <a:p>
            <a:fld id="{F166E5EA-62A0-468F-B4C0-F7F29A1DF82A}" type="datetimeFigureOut">
              <a:rPr lang="nl-NL" smtClean="0"/>
              <a:t>30-1-2023</a:t>
            </a:fld>
            <a:endParaRPr lang="nl-NL"/>
          </a:p>
        </p:txBody>
      </p:sp>
      <p:sp>
        <p:nvSpPr>
          <p:cNvPr id="5" name="Tijdelijke aanduiding voor voettekst 4">
            <a:extLst>
              <a:ext uri="{FF2B5EF4-FFF2-40B4-BE49-F238E27FC236}">
                <a16:creationId xmlns:a16="http://schemas.microsoft.com/office/drawing/2014/main" id="{9D5B4C67-620A-109B-FF0B-7F043C599E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6E46DF-CD07-FC67-C917-AC55032D65FF}"/>
              </a:ext>
            </a:extLst>
          </p:cNvPr>
          <p:cNvSpPr>
            <a:spLocks noGrp="1"/>
          </p:cNvSpPr>
          <p:nvPr>
            <p:ph type="sldNum" sz="quarter" idx="12"/>
          </p:nvPr>
        </p:nvSpPr>
        <p:spPr/>
        <p:txBody>
          <a:bodyPr/>
          <a:lstStyle/>
          <a:p>
            <a:fld id="{CB0C3C2E-6BDA-47BD-9BCF-61904602CF62}" type="slidenum">
              <a:rPr lang="nl-NL" smtClean="0"/>
              <a:t>‹nr.›</a:t>
            </a:fld>
            <a:endParaRPr lang="nl-NL"/>
          </a:p>
        </p:txBody>
      </p:sp>
    </p:spTree>
    <p:extLst>
      <p:ext uri="{BB962C8B-B14F-4D97-AF65-F5344CB8AC3E}">
        <p14:creationId xmlns:p14="http://schemas.microsoft.com/office/powerpoint/2010/main" val="297272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F723D-727F-E42E-EFFC-ADD7019E116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783A291-B939-09D5-7489-E426E37DC9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8A47D67-57E4-3D25-C06A-48145C67F7B0}"/>
              </a:ext>
            </a:extLst>
          </p:cNvPr>
          <p:cNvSpPr>
            <a:spLocks noGrp="1"/>
          </p:cNvSpPr>
          <p:nvPr>
            <p:ph type="dt" sz="half" idx="10"/>
          </p:nvPr>
        </p:nvSpPr>
        <p:spPr/>
        <p:txBody>
          <a:bodyPr/>
          <a:lstStyle/>
          <a:p>
            <a:fld id="{F166E5EA-62A0-468F-B4C0-F7F29A1DF82A}" type="datetimeFigureOut">
              <a:rPr lang="nl-NL" smtClean="0"/>
              <a:t>30-1-2023</a:t>
            </a:fld>
            <a:endParaRPr lang="nl-NL"/>
          </a:p>
        </p:txBody>
      </p:sp>
      <p:sp>
        <p:nvSpPr>
          <p:cNvPr id="5" name="Tijdelijke aanduiding voor voettekst 4">
            <a:extLst>
              <a:ext uri="{FF2B5EF4-FFF2-40B4-BE49-F238E27FC236}">
                <a16:creationId xmlns:a16="http://schemas.microsoft.com/office/drawing/2014/main" id="{76834599-CFDE-AC63-95CD-63FEDBBF83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4FBC33-17F0-FA38-1B8F-E5BE75F39E81}"/>
              </a:ext>
            </a:extLst>
          </p:cNvPr>
          <p:cNvSpPr>
            <a:spLocks noGrp="1"/>
          </p:cNvSpPr>
          <p:nvPr>
            <p:ph type="sldNum" sz="quarter" idx="12"/>
          </p:nvPr>
        </p:nvSpPr>
        <p:spPr/>
        <p:txBody>
          <a:bodyPr/>
          <a:lstStyle/>
          <a:p>
            <a:fld id="{CB0C3C2E-6BDA-47BD-9BCF-61904602CF62}" type="slidenum">
              <a:rPr lang="nl-NL" smtClean="0"/>
              <a:t>‹nr.›</a:t>
            </a:fld>
            <a:endParaRPr lang="nl-NL"/>
          </a:p>
        </p:txBody>
      </p:sp>
    </p:spTree>
    <p:extLst>
      <p:ext uri="{BB962C8B-B14F-4D97-AF65-F5344CB8AC3E}">
        <p14:creationId xmlns:p14="http://schemas.microsoft.com/office/powerpoint/2010/main" val="347807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2F68B-5BF9-E640-BEF8-51827A9CCEF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B22180A-6A6B-68AD-EC51-3C44D246406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18505E5-8F62-2424-0A96-75C9904C609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B3795E6-3B38-D7E2-36A6-95D362EA1A59}"/>
              </a:ext>
            </a:extLst>
          </p:cNvPr>
          <p:cNvSpPr>
            <a:spLocks noGrp="1"/>
          </p:cNvSpPr>
          <p:nvPr>
            <p:ph type="dt" sz="half" idx="10"/>
          </p:nvPr>
        </p:nvSpPr>
        <p:spPr/>
        <p:txBody>
          <a:bodyPr/>
          <a:lstStyle/>
          <a:p>
            <a:fld id="{F166E5EA-62A0-468F-B4C0-F7F29A1DF82A}" type="datetimeFigureOut">
              <a:rPr lang="nl-NL" smtClean="0"/>
              <a:t>30-1-2023</a:t>
            </a:fld>
            <a:endParaRPr lang="nl-NL"/>
          </a:p>
        </p:txBody>
      </p:sp>
      <p:sp>
        <p:nvSpPr>
          <p:cNvPr id="6" name="Tijdelijke aanduiding voor voettekst 5">
            <a:extLst>
              <a:ext uri="{FF2B5EF4-FFF2-40B4-BE49-F238E27FC236}">
                <a16:creationId xmlns:a16="http://schemas.microsoft.com/office/drawing/2014/main" id="{CF58E37D-58EE-D881-C137-05F856E482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A810CB8-886A-45AB-9458-8C4D6202089A}"/>
              </a:ext>
            </a:extLst>
          </p:cNvPr>
          <p:cNvSpPr>
            <a:spLocks noGrp="1"/>
          </p:cNvSpPr>
          <p:nvPr>
            <p:ph type="sldNum" sz="quarter" idx="12"/>
          </p:nvPr>
        </p:nvSpPr>
        <p:spPr/>
        <p:txBody>
          <a:bodyPr/>
          <a:lstStyle/>
          <a:p>
            <a:fld id="{CB0C3C2E-6BDA-47BD-9BCF-61904602CF62}" type="slidenum">
              <a:rPr lang="nl-NL" smtClean="0"/>
              <a:t>‹nr.›</a:t>
            </a:fld>
            <a:endParaRPr lang="nl-NL"/>
          </a:p>
        </p:txBody>
      </p:sp>
    </p:spTree>
    <p:extLst>
      <p:ext uri="{BB962C8B-B14F-4D97-AF65-F5344CB8AC3E}">
        <p14:creationId xmlns:p14="http://schemas.microsoft.com/office/powerpoint/2010/main" val="42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916DA-2880-3402-553D-48693155F93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C038FC7-1E44-1B21-67F1-7914A60767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CEE8CA3-A6CA-58F1-B7D8-653FB797DDF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14801D1-4F95-CF9C-BEEC-5FAD05671C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55CF8B3-A984-19B0-C163-C80D8BEB43E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531B459-B9E9-81A1-765F-139E26DF2C6C}"/>
              </a:ext>
            </a:extLst>
          </p:cNvPr>
          <p:cNvSpPr>
            <a:spLocks noGrp="1"/>
          </p:cNvSpPr>
          <p:nvPr>
            <p:ph type="dt" sz="half" idx="10"/>
          </p:nvPr>
        </p:nvSpPr>
        <p:spPr/>
        <p:txBody>
          <a:bodyPr/>
          <a:lstStyle/>
          <a:p>
            <a:fld id="{F166E5EA-62A0-468F-B4C0-F7F29A1DF82A}" type="datetimeFigureOut">
              <a:rPr lang="nl-NL" smtClean="0"/>
              <a:t>30-1-2023</a:t>
            </a:fld>
            <a:endParaRPr lang="nl-NL"/>
          </a:p>
        </p:txBody>
      </p:sp>
      <p:sp>
        <p:nvSpPr>
          <p:cNvPr id="8" name="Tijdelijke aanduiding voor voettekst 7">
            <a:extLst>
              <a:ext uri="{FF2B5EF4-FFF2-40B4-BE49-F238E27FC236}">
                <a16:creationId xmlns:a16="http://schemas.microsoft.com/office/drawing/2014/main" id="{C1076466-6021-7D34-B246-08BF2B338E6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4B259A3-E741-9B81-3EE9-9F8DCF862385}"/>
              </a:ext>
            </a:extLst>
          </p:cNvPr>
          <p:cNvSpPr>
            <a:spLocks noGrp="1"/>
          </p:cNvSpPr>
          <p:nvPr>
            <p:ph type="sldNum" sz="quarter" idx="12"/>
          </p:nvPr>
        </p:nvSpPr>
        <p:spPr/>
        <p:txBody>
          <a:bodyPr/>
          <a:lstStyle/>
          <a:p>
            <a:fld id="{CB0C3C2E-6BDA-47BD-9BCF-61904602CF62}" type="slidenum">
              <a:rPr lang="nl-NL" smtClean="0"/>
              <a:t>‹nr.›</a:t>
            </a:fld>
            <a:endParaRPr lang="nl-NL"/>
          </a:p>
        </p:txBody>
      </p:sp>
    </p:spTree>
    <p:extLst>
      <p:ext uri="{BB962C8B-B14F-4D97-AF65-F5344CB8AC3E}">
        <p14:creationId xmlns:p14="http://schemas.microsoft.com/office/powerpoint/2010/main" val="175447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02B1C-218C-04B4-2354-D5C4F0F1123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236D14D-8001-19B5-D946-9030C266F84C}"/>
              </a:ext>
            </a:extLst>
          </p:cNvPr>
          <p:cNvSpPr>
            <a:spLocks noGrp="1"/>
          </p:cNvSpPr>
          <p:nvPr>
            <p:ph type="dt" sz="half" idx="10"/>
          </p:nvPr>
        </p:nvSpPr>
        <p:spPr/>
        <p:txBody>
          <a:bodyPr/>
          <a:lstStyle/>
          <a:p>
            <a:fld id="{F166E5EA-62A0-468F-B4C0-F7F29A1DF82A}" type="datetimeFigureOut">
              <a:rPr lang="nl-NL" smtClean="0"/>
              <a:t>30-1-2023</a:t>
            </a:fld>
            <a:endParaRPr lang="nl-NL"/>
          </a:p>
        </p:txBody>
      </p:sp>
      <p:sp>
        <p:nvSpPr>
          <p:cNvPr id="4" name="Tijdelijke aanduiding voor voettekst 3">
            <a:extLst>
              <a:ext uri="{FF2B5EF4-FFF2-40B4-BE49-F238E27FC236}">
                <a16:creationId xmlns:a16="http://schemas.microsoft.com/office/drawing/2014/main" id="{9115C2A9-0AF5-8198-0744-12D039EB4A7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0375E19-D85C-0F4A-550E-2FD592EE9ED2}"/>
              </a:ext>
            </a:extLst>
          </p:cNvPr>
          <p:cNvSpPr>
            <a:spLocks noGrp="1"/>
          </p:cNvSpPr>
          <p:nvPr>
            <p:ph type="sldNum" sz="quarter" idx="12"/>
          </p:nvPr>
        </p:nvSpPr>
        <p:spPr/>
        <p:txBody>
          <a:bodyPr/>
          <a:lstStyle/>
          <a:p>
            <a:fld id="{CB0C3C2E-6BDA-47BD-9BCF-61904602CF62}" type="slidenum">
              <a:rPr lang="nl-NL" smtClean="0"/>
              <a:t>‹nr.›</a:t>
            </a:fld>
            <a:endParaRPr lang="nl-NL"/>
          </a:p>
        </p:txBody>
      </p:sp>
    </p:spTree>
    <p:extLst>
      <p:ext uri="{BB962C8B-B14F-4D97-AF65-F5344CB8AC3E}">
        <p14:creationId xmlns:p14="http://schemas.microsoft.com/office/powerpoint/2010/main" val="4202734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7B260FD-10DB-4339-071A-B3443B1627D2}"/>
              </a:ext>
            </a:extLst>
          </p:cNvPr>
          <p:cNvSpPr>
            <a:spLocks noGrp="1"/>
          </p:cNvSpPr>
          <p:nvPr>
            <p:ph type="dt" sz="half" idx="10"/>
          </p:nvPr>
        </p:nvSpPr>
        <p:spPr/>
        <p:txBody>
          <a:bodyPr/>
          <a:lstStyle/>
          <a:p>
            <a:fld id="{F166E5EA-62A0-468F-B4C0-F7F29A1DF82A}" type="datetimeFigureOut">
              <a:rPr lang="nl-NL" smtClean="0"/>
              <a:t>30-1-2023</a:t>
            </a:fld>
            <a:endParaRPr lang="nl-NL"/>
          </a:p>
        </p:txBody>
      </p:sp>
      <p:sp>
        <p:nvSpPr>
          <p:cNvPr id="3" name="Tijdelijke aanduiding voor voettekst 2">
            <a:extLst>
              <a:ext uri="{FF2B5EF4-FFF2-40B4-BE49-F238E27FC236}">
                <a16:creationId xmlns:a16="http://schemas.microsoft.com/office/drawing/2014/main" id="{1C5C53C4-E6FA-6A65-B912-3FE578C5386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E7D4240-8FF7-85F8-141F-468235473BA2}"/>
              </a:ext>
            </a:extLst>
          </p:cNvPr>
          <p:cNvSpPr>
            <a:spLocks noGrp="1"/>
          </p:cNvSpPr>
          <p:nvPr>
            <p:ph type="sldNum" sz="quarter" idx="12"/>
          </p:nvPr>
        </p:nvSpPr>
        <p:spPr/>
        <p:txBody>
          <a:bodyPr/>
          <a:lstStyle/>
          <a:p>
            <a:fld id="{CB0C3C2E-6BDA-47BD-9BCF-61904602CF62}" type="slidenum">
              <a:rPr lang="nl-NL" smtClean="0"/>
              <a:t>‹nr.›</a:t>
            </a:fld>
            <a:endParaRPr lang="nl-NL"/>
          </a:p>
        </p:txBody>
      </p:sp>
    </p:spTree>
    <p:extLst>
      <p:ext uri="{BB962C8B-B14F-4D97-AF65-F5344CB8AC3E}">
        <p14:creationId xmlns:p14="http://schemas.microsoft.com/office/powerpoint/2010/main" val="44700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E4B4F-8A33-6C92-B7C3-5EAFF6835EB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B83C953-2CC8-BC8E-8791-B1C0846CB9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F9FE1C0-876E-2DDC-3F32-1CC642339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02C4C89-608D-E660-9D08-E136328B3535}"/>
              </a:ext>
            </a:extLst>
          </p:cNvPr>
          <p:cNvSpPr>
            <a:spLocks noGrp="1"/>
          </p:cNvSpPr>
          <p:nvPr>
            <p:ph type="dt" sz="half" idx="10"/>
          </p:nvPr>
        </p:nvSpPr>
        <p:spPr/>
        <p:txBody>
          <a:bodyPr/>
          <a:lstStyle/>
          <a:p>
            <a:fld id="{F166E5EA-62A0-468F-B4C0-F7F29A1DF82A}" type="datetimeFigureOut">
              <a:rPr lang="nl-NL" smtClean="0"/>
              <a:t>30-1-2023</a:t>
            </a:fld>
            <a:endParaRPr lang="nl-NL"/>
          </a:p>
        </p:txBody>
      </p:sp>
      <p:sp>
        <p:nvSpPr>
          <p:cNvPr id="6" name="Tijdelijke aanduiding voor voettekst 5">
            <a:extLst>
              <a:ext uri="{FF2B5EF4-FFF2-40B4-BE49-F238E27FC236}">
                <a16:creationId xmlns:a16="http://schemas.microsoft.com/office/drawing/2014/main" id="{B1DC7E77-768C-8E42-0059-0949A68B44B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F4BA214-680E-0C80-4F59-8D6A5F4658E4}"/>
              </a:ext>
            </a:extLst>
          </p:cNvPr>
          <p:cNvSpPr>
            <a:spLocks noGrp="1"/>
          </p:cNvSpPr>
          <p:nvPr>
            <p:ph type="sldNum" sz="quarter" idx="12"/>
          </p:nvPr>
        </p:nvSpPr>
        <p:spPr/>
        <p:txBody>
          <a:bodyPr/>
          <a:lstStyle/>
          <a:p>
            <a:fld id="{CB0C3C2E-6BDA-47BD-9BCF-61904602CF62}" type="slidenum">
              <a:rPr lang="nl-NL" smtClean="0"/>
              <a:t>‹nr.›</a:t>
            </a:fld>
            <a:endParaRPr lang="nl-NL"/>
          </a:p>
        </p:txBody>
      </p:sp>
    </p:spTree>
    <p:extLst>
      <p:ext uri="{BB962C8B-B14F-4D97-AF65-F5344CB8AC3E}">
        <p14:creationId xmlns:p14="http://schemas.microsoft.com/office/powerpoint/2010/main" val="270092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4A395-EAF8-11EB-EC42-C7DBB97F3B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C9C220E-E1C3-A730-D534-ADA9DC7662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0024704-FD24-5CE3-BF4E-6A4A31D23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603AE9-0174-34B7-7323-503CC8F47D55}"/>
              </a:ext>
            </a:extLst>
          </p:cNvPr>
          <p:cNvSpPr>
            <a:spLocks noGrp="1"/>
          </p:cNvSpPr>
          <p:nvPr>
            <p:ph type="dt" sz="half" idx="10"/>
          </p:nvPr>
        </p:nvSpPr>
        <p:spPr/>
        <p:txBody>
          <a:bodyPr/>
          <a:lstStyle/>
          <a:p>
            <a:fld id="{F166E5EA-62A0-468F-B4C0-F7F29A1DF82A}" type="datetimeFigureOut">
              <a:rPr lang="nl-NL" smtClean="0"/>
              <a:t>30-1-2023</a:t>
            </a:fld>
            <a:endParaRPr lang="nl-NL"/>
          </a:p>
        </p:txBody>
      </p:sp>
      <p:sp>
        <p:nvSpPr>
          <p:cNvPr id="6" name="Tijdelijke aanduiding voor voettekst 5">
            <a:extLst>
              <a:ext uri="{FF2B5EF4-FFF2-40B4-BE49-F238E27FC236}">
                <a16:creationId xmlns:a16="http://schemas.microsoft.com/office/drawing/2014/main" id="{1388C183-61D1-C7AA-3194-7DA0A1DBA48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B26815-28D3-7FC2-9FF1-A455DE1C1BA1}"/>
              </a:ext>
            </a:extLst>
          </p:cNvPr>
          <p:cNvSpPr>
            <a:spLocks noGrp="1"/>
          </p:cNvSpPr>
          <p:nvPr>
            <p:ph type="sldNum" sz="quarter" idx="12"/>
          </p:nvPr>
        </p:nvSpPr>
        <p:spPr/>
        <p:txBody>
          <a:bodyPr/>
          <a:lstStyle/>
          <a:p>
            <a:fld id="{CB0C3C2E-6BDA-47BD-9BCF-61904602CF62}" type="slidenum">
              <a:rPr lang="nl-NL" smtClean="0"/>
              <a:t>‹nr.›</a:t>
            </a:fld>
            <a:endParaRPr lang="nl-NL"/>
          </a:p>
        </p:txBody>
      </p:sp>
    </p:spTree>
    <p:extLst>
      <p:ext uri="{BB962C8B-B14F-4D97-AF65-F5344CB8AC3E}">
        <p14:creationId xmlns:p14="http://schemas.microsoft.com/office/powerpoint/2010/main" val="266636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AB6363A-193F-CA53-65D0-1241C13E61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CCCFA05-1752-1DCC-B9B3-B5E393ED6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BBD16D6-9297-2AFF-2339-D9E081726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6E5EA-62A0-468F-B4C0-F7F29A1DF82A}" type="datetimeFigureOut">
              <a:rPr lang="nl-NL" smtClean="0"/>
              <a:t>30-1-2023</a:t>
            </a:fld>
            <a:endParaRPr lang="nl-NL"/>
          </a:p>
        </p:txBody>
      </p:sp>
      <p:sp>
        <p:nvSpPr>
          <p:cNvPr id="5" name="Tijdelijke aanduiding voor voettekst 4">
            <a:extLst>
              <a:ext uri="{FF2B5EF4-FFF2-40B4-BE49-F238E27FC236}">
                <a16:creationId xmlns:a16="http://schemas.microsoft.com/office/drawing/2014/main" id="{AD2801FD-E081-429A-D142-DB930FCD5D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7685371-3029-B8A2-F8C3-922A63CE21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C3C2E-6BDA-47BD-9BCF-61904602CF62}" type="slidenum">
              <a:rPr lang="nl-NL" smtClean="0"/>
              <a:t>‹nr.›</a:t>
            </a:fld>
            <a:endParaRPr lang="nl-NL"/>
          </a:p>
        </p:txBody>
      </p:sp>
    </p:spTree>
    <p:extLst>
      <p:ext uri="{BB962C8B-B14F-4D97-AF65-F5344CB8AC3E}">
        <p14:creationId xmlns:p14="http://schemas.microsoft.com/office/powerpoint/2010/main" val="3244012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zorginstituutnederland.nl/publicaties/adviezen/2022/06/28/kader-passende-z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nza.nl/actueel/nieuws/2022/10/24/nza-maakt-regionale-knelpunten-gezondheidszorg-inzichtelijk" TargetMode="External"/><Relationship Id="rId3" Type="http://schemas.openxmlformats.org/officeDocument/2006/relationships/image" Target="../media/image29.png"/><Relationship Id="rId7" Type="http://schemas.openxmlformats.org/officeDocument/2006/relationships/hyperlink" Target="https://open.overheid.nl/repository/ronl-114ad8f443e1c550cddf459e55a5bea9c092b3c1/1/pdf/kamerbrief-over-regiobeelden-en-plannen-plan-van-aanpak-en-recente-onderzoeken.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adviezen.raadrvs.nl/de-regio-als-redding/"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hyperlink" Target="https://www.dejuistezorgopdejuisteplek.nl/regiobeelde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www.dejuistezorgopdejuisteplek.nl/praktijkvoorbeelden/"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dejuistezorgopdejuisteplek.nl/regiobeelden/"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ww.regiobeeld.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2BB5AB-854B-77BF-6E1E-547244D80963}"/>
              </a:ext>
            </a:extLst>
          </p:cNvPr>
          <p:cNvSpPr>
            <a:spLocks noGrp="1"/>
          </p:cNvSpPr>
          <p:nvPr>
            <p:ph type="body" sz="quarter" idx="13"/>
          </p:nvPr>
        </p:nvSpPr>
        <p:spPr>
          <a:xfrm>
            <a:off x="1224739" y="3059273"/>
            <a:ext cx="5867750" cy="3229458"/>
          </a:xfrm>
        </p:spPr>
        <p:txBody>
          <a:bodyPr/>
          <a:lstStyle/>
          <a:p>
            <a:pPr marL="0" indent="0">
              <a:buNone/>
            </a:pPr>
            <a:r>
              <a:rPr lang="nl-NL" dirty="0">
                <a:latin typeface="Arial"/>
                <a:cs typeface="Arial"/>
              </a:rPr>
              <a:t>Integraal Zorgakkoord: </a:t>
            </a:r>
            <a:endParaRPr lang="nl-NL" dirty="0"/>
          </a:p>
          <a:p>
            <a:pPr marL="0" indent="0">
              <a:buNone/>
            </a:pPr>
            <a:r>
              <a:rPr lang="nl-NL" dirty="0">
                <a:latin typeface="Arial"/>
                <a:cs typeface="Arial"/>
              </a:rPr>
              <a:t>Regiobeeld &amp; regioplan</a:t>
            </a:r>
          </a:p>
          <a:p>
            <a:pPr marL="10795" indent="-10795"/>
            <a:endParaRPr lang="nl-NL" sz="1400" dirty="0"/>
          </a:p>
          <a:p>
            <a:pPr marL="10795" indent="-10795"/>
            <a:endParaRPr lang="nl-NL" sz="1400" dirty="0"/>
          </a:p>
          <a:p>
            <a:pPr marL="10795" indent="-10795"/>
            <a:endParaRPr lang="nl-NL" sz="1400" dirty="0"/>
          </a:p>
          <a:p>
            <a:pPr marL="10795" indent="-10795"/>
            <a:endParaRPr lang="nl-NL" sz="1400" dirty="0"/>
          </a:p>
          <a:p>
            <a:pPr marL="0" indent="0">
              <a:buNone/>
            </a:pPr>
            <a:r>
              <a:rPr lang="nl-NL" sz="1400" dirty="0">
                <a:latin typeface="Arial"/>
                <a:cs typeface="Arial"/>
              </a:rPr>
              <a:t>Dec 2022</a:t>
            </a:r>
          </a:p>
          <a:p>
            <a:pPr marL="0" indent="0">
              <a:buNone/>
            </a:pPr>
            <a:r>
              <a:rPr lang="nl-NL" sz="1400" dirty="0">
                <a:latin typeface="Arial"/>
                <a:cs typeface="Arial"/>
              </a:rPr>
              <a:t>Bron: Federatie Medisch Specialisten</a:t>
            </a:r>
            <a:endParaRPr lang="nl-NL" sz="1400" dirty="0"/>
          </a:p>
          <a:p>
            <a:pPr marL="10795" indent="-10795"/>
            <a:endParaRPr lang="nl-NL" sz="1400" dirty="0"/>
          </a:p>
        </p:txBody>
      </p:sp>
    </p:spTree>
    <p:extLst>
      <p:ext uri="{BB962C8B-B14F-4D97-AF65-F5344CB8AC3E}">
        <p14:creationId xmlns:p14="http://schemas.microsoft.com/office/powerpoint/2010/main" val="361231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a:extLst>
              <a:ext uri="{FF2B5EF4-FFF2-40B4-BE49-F238E27FC236}">
                <a16:creationId xmlns:a16="http://schemas.microsoft.com/office/drawing/2014/main" id="{1E2B35F9-3667-2CB6-E90B-15F84DD8522B}"/>
              </a:ext>
            </a:extLst>
          </p:cNvPr>
          <p:cNvPicPr>
            <a:picLocks noChangeAspect="1"/>
          </p:cNvPicPr>
          <p:nvPr/>
        </p:nvPicPr>
        <p:blipFill>
          <a:blip r:embed="rId3"/>
          <a:stretch>
            <a:fillRect/>
          </a:stretch>
        </p:blipFill>
        <p:spPr>
          <a:xfrm>
            <a:off x="1258277" y="1140071"/>
            <a:ext cx="9466299" cy="54947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5999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43447C3-6481-1969-ED4F-72A4F72A75D7}"/>
              </a:ext>
            </a:extLst>
          </p:cNvPr>
          <p:cNvPicPr>
            <a:picLocks noChangeAspect="1"/>
          </p:cNvPicPr>
          <p:nvPr/>
        </p:nvPicPr>
        <p:blipFill>
          <a:blip r:embed="rId3"/>
          <a:stretch>
            <a:fillRect/>
          </a:stretch>
        </p:blipFill>
        <p:spPr>
          <a:xfrm>
            <a:off x="8348504" y="665902"/>
            <a:ext cx="3521932" cy="4998298"/>
          </a:xfrm>
          <a:prstGeom prst="rect">
            <a:avLst/>
          </a:prstGeom>
          <a:effectLst>
            <a:outerShdw blurRad="50800" dist="38100" dir="5400000" algn="t" rotWithShape="0">
              <a:prstClr val="black">
                <a:alpha val="40000"/>
              </a:prstClr>
            </a:outerShdw>
          </a:effectLst>
        </p:spPr>
      </p:pic>
      <p:sp>
        <p:nvSpPr>
          <p:cNvPr id="3" name="Tijdelijke aanduiding voor inhoud 2">
            <a:extLst>
              <a:ext uri="{FF2B5EF4-FFF2-40B4-BE49-F238E27FC236}">
                <a16:creationId xmlns:a16="http://schemas.microsoft.com/office/drawing/2014/main" id="{5D43A2E6-8500-652A-12F3-67E009BEAA4F}"/>
              </a:ext>
            </a:extLst>
          </p:cNvPr>
          <p:cNvSpPr txBox="1">
            <a:spLocks/>
          </p:cNvSpPr>
          <p:nvPr/>
        </p:nvSpPr>
        <p:spPr>
          <a:xfrm>
            <a:off x="498475" y="1883377"/>
            <a:ext cx="7447693" cy="4133375"/>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095" indent="-342900">
              <a:lnSpc>
                <a:spcPct val="140000"/>
              </a:lnSpc>
              <a:spcBef>
                <a:spcPts val="600"/>
              </a:spcBef>
              <a:spcAft>
                <a:spcPts val="600"/>
              </a:spcAft>
              <a:buClr>
                <a:srgbClr val="61A8C2"/>
              </a:buClr>
              <a:buFont typeface="+mj-lt"/>
              <a:buAutoNum type="arabicPeriod"/>
            </a:pPr>
            <a:r>
              <a:rPr lang="nl-NL" sz="2000" i="1">
                <a:solidFill>
                  <a:srgbClr val="122738"/>
                </a:solidFill>
              </a:rPr>
              <a:t>Passende zorg is </a:t>
            </a:r>
            <a:r>
              <a:rPr lang="nl-NL" sz="2000" i="1" err="1">
                <a:solidFill>
                  <a:srgbClr val="122738"/>
                </a:solidFill>
              </a:rPr>
              <a:t>waardegedreven</a:t>
            </a:r>
            <a:r>
              <a:rPr lang="nl-NL" sz="2000" i="1">
                <a:solidFill>
                  <a:srgbClr val="122738"/>
                </a:solidFill>
              </a:rPr>
              <a:t>;</a:t>
            </a:r>
            <a:endParaRPr lang="nl-NL" sz="2000" i="1">
              <a:solidFill>
                <a:srgbClr val="122738"/>
              </a:solidFill>
              <a:cs typeface="Arial"/>
            </a:endParaRPr>
          </a:p>
          <a:p>
            <a:pPr marL="125095" indent="-342900">
              <a:lnSpc>
                <a:spcPct val="140000"/>
              </a:lnSpc>
              <a:spcBef>
                <a:spcPts val="600"/>
              </a:spcBef>
              <a:spcAft>
                <a:spcPts val="600"/>
              </a:spcAft>
              <a:buClr>
                <a:srgbClr val="61A8C2"/>
              </a:buClr>
              <a:buFont typeface="+mj-lt"/>
              <a:buAutoNum type="arabicPeriod"/>
            </a:pPr>
            <a:r>
              <a:rPr lang="nl-NL" sz="2000" i="1">
                <a:solidFill>
                  <a:srgbClr val="122738"/>
                </a:solidFill>
              </a:rPr>
              <a:t>Passende zorg komt samen met en gezamenlijk rondom de  patiënt tot stand;</a:t>
            </a:r>
            <a:endParaRPr lang="nl-NL" sz="2000" i="1">
              <a:solidFill>
                <a:srgbClr val="122738"/>
              </a:solidFill>
              <a:cs typeface="Arial"/>
            </a:endParaRPr>
          </a:p>
          <a:p>
            <a:pPr marL="125095" indent="-342900">
              <a:lnSpc>
                <a:spcPct val="140000"/>
              </a:lnSpc>
              <a:spcBef>
                <a:spcPts val="600"/>
              </a:spcBef>
              <a:spcAft>
                <a:spcPts val="600"/>
              </a:spcAft>
              <a:buClr>
                <a:srgbClr val="61A8C2"/>
              </a:buClr>
              <a:buFont typeface="+mj-lt"/>
              <a:buAutoNum type="arabicPeriod"/>
            </a:pPr>
            <a:r>
              <a:rPr lang="nl-NL" sz="2000" i="1">
                <a:solidFill>
                  <a:srgbClr val="122738"/>
                </a:solidFill>
              </a:rPr>
              <a:t>Passende zorg vindt plaats op de juiste plek;</a:t>
            </a:r>
            <a:endParaRPr lang="nl-NL" sz="2000" i="1">
              <a:solidFill>
                <a:srgbClr val="122738"/>
              </a:solidFill>
              <a:cs typeface="Arial"/>
            </a:endParaRPr>
          </a:p>
          <a:p>
            <a:pPr marL="125095" indent="-342900">
              <a:lnSpc>
                <a:spcPct val="140000"/>
              </a:lnSpc>
              <a:spcBef>
                <a:spcPts val="600"/>
              </a:spcBef>
              <a:spcAft>
                <a:spcPts val="600"/>
              </a:spcAft>
              <a:buClr>
                <a:srgbClr val="61A8C2"/>
              </a:buClr>
              <a:buFont typeface="+mj-lt"/>
              <a:buAutoNum type="arabicPeriod"/>
            </a:pPr>
            <a:r>
              <a:rPr lang="nl-NL" sz="2000" i="1">
                <a:solidFill>
                  <a:srgbClr val="122738"/>
                </a:solidFill>
              </a:rPr>
              <a:t>Passende zorg gaat over gezondheid in plaats van over ziekte.</a:t>
            </a:r>
            <a:endParaRPr lang="nl-NL" sz="2000" i="1">
              <a:solidFill>
                <a:srgbClr val="122738"/>
              </a:solidFill>
              <a:cs typeface="Arial"/>
            </a:endParaRPr>
          </a:p>
          <a:p>
            <a:pPr marL="0" indent="0">
              <a:lnSpc>
                <a:spcPct val="100000"/>
              </a:lnSpc>
              <a:spcBef>
                <a:spcPts val="600"/>
              </a:spcBef>
              <a:spcAft>
                <a:spcPts val="600"/>
              </a:spcAft>
              <a:buFont typeface="Arial" panose="020B0604020202020204" pitchFamily="34" charset="0"/>
              <a:buNone/>
            </a:pPr>
            <a:r>
              <a:rPr lang="nl-NL" sz="2000"/>
              <a:t>en is als zodanig vastgelegd in (normatief) kader van het Zorginstituut</a:t>
            </a:r>
            <a:endParaRPr lang="nl-NL" sz="2000">
              <a:cs typeface="Arial"/>
            </a:endParaRPr>
          </a:p>
          <a:p>
            <a:pPr marL="0" indent="0">
              <a:lnSpc>
                <a:spcPct val="100000"/>
              </a:lnSpc>
              <a:spcBef>
                <a:spcPts val="600"/>
              </a:spcBef>
              <a:spcAft>
                <a:spcPts val="600"/>
              </a:spcAft>
              <a:buFont typeface="Arial" panose="020B0604020202020204" pitchFamily="34" charset="0"/>
              <a:buNone/>
            </a:pPr>
            <a:r>
              <a:rPr lang="nl-NL" sz="1200">
                <a:ea typeface="+mn-lt"/>
                <a:cs typeface="+mn-lt"/>
                <a:hlinkClick r:id="rId4"/>
              </a:rPr>
              <a:t>https://www.zorginstituutnederland.nl/publicaties/adviezen/2022/06/28/kader-passende-zorg</a:t>
            </a:r>
            <a:endParaRPr lang="nl-NL" sz="1200">
              <a:cs typeface="Arial" panose="020B0604020202020204"/>
            </a:endParaRPr>
          </a:p>
          <a:p>
            <a:pPr marL="0" indent="0">
              <a:lnSpc>
                <a:spcPct val="140000"/>
              </a:lnSpc>
              <a:spcBef>
                <a:spcPts val="600"/>
              </a:spcBef>
              <a:spcAft>
                <a:spcPts val="600"/>
              </a:spcAft>
              <a:buFont typeface="Arial" panose="020B0604020202020204" pitchFamily="34" charset="0"/>
              <a:buNone/>
            </a:pPr>
            <a:endParaRPr lang="nl-NL">
              <a:cs typeface="Arial" panose="020B0604020202020204"/>
            </a:endParaRPr>
          </a:p>
          <a:p>
            <a:pPr marL="271145">
              <a:lnSpc>
                <a:spcPct val="140000"/>
              </a:lnSpc>
            </a:pPr>
            <a:endParaRPr lang="nl-NL" sz="1400">
              <a:cs typeface="Arial" panose="020B0604020202020204"/>
            </a:endParaRPr>
          </a:p>
        </p:txBody>
      </p:sp>
      <p:sp>
        <p:nvSpPr>
          <p:cNvPr id="4" name="Tijdelijke aanduiding voor tekst 1">
            <a:extLst>
              <a:ext uri="{FF2B5EF4-FFF2-40B4-BE49-F238E27FC236}">
                <a16:creationId xmlns:a16="http://schemas.microsoft.com/office/drawing/2014/main" id="{FB3C7821-BD17-9879-0B57-E69DDE2F831C}"/>
              </a:ext>
            </a:extLst>
          </p:cNvPr>
          <p:cNvSpPr txBox="1">
            <a:spLocks/>
          </p:cNvSpPr>
          <p:nvPr/>
        </p:nvSpPr>
        <p:spPr>
          <a:xfrm>
            <a:off x="498475" y="509003"/>
            <a:ext cx="5597525" cy="939800"/>
          </a:xfrm>
          <a:prstGeom prst="rect">
            <a:avLst/>
          </a:prstGeom>
        </p:spPr>
        <p:txBody>
          <a:bodyPr wrap="square"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a:t>Passende Zorg: hoeksteen IZA</a:t>
            </a:r>
          </a:p>
        </p:txBody>
      </p:sp>
    </p:spTree>
    <p:extLst>
      <p:ext uri="{BB962C8B-B14F-4D97-AF65-F5344CB8AC3E}">
        <p14:creationId xmlns:p14="http://schemas.microsoft.com/office/powerpoint/2010/main" val="168967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4FA1D0C-3D8A-9CFF-2722-85F1A02721B8}"/>
              </a:ext>
            </a:extLst>
          </p:cNvPr>
          <p:cNvSpPr txBox="1">
            <a:spLocks/>
          </p:cNvSpPr>
          <p:nvPr/>
        </p:nvSpPr>
        <p:spPr>
          <a:xfrm>
            <a:off x="706438" y="1220203"/>
            <a:ext cx="10790237" cy="9398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400" b="1" dirty="0">
                <a:latin typeface="+mj-lt"/>
                <a:ea typeface="+mj-ea"/>
                <a:cs typeface="+mj-cs"/>
              </a:rPr>
              <a:t>Inhoud</a:t>
            </a:r>
          </a:p>
        </p:txBody>
      </p:sp>
      <p:sp>
        <p:nvSpPr>
          <p:cNvPr id="3" name="Tijdelijke aanduiding voor tekst 2">
            <a:extLst>
              <a:ext uri="{FF2B5EF4-FFF2-40B4-BE49-F238E27FC236}">
                <a16:creationId xmlns:a16="http://schemas.microsoft.com/office/drawing/2014/main" id="{BB3A0E4D-2F8C-2581-BB57-2F5EC931C901}"/>
              </a:ext>
            </a:extLst>
          </p:cNvPr>
          <p:cNvSpPr txBox="1">
            <a:spLocks/>
          </p:cNvSpPr>
          <p:nvPr/>
        </p:nvSpPr>
        <p:spPr>
          <a:xfrm>
            <a:off x="706438" y="2579688"/>
            <a:ext cx="10765126" cy="3508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nl-NL" sz="2400"/>
              <a:t>Achtergrond en totstandkoming Integraal Zorgakkoord (IZA)</a:t>
            </a:r>
          </a:p>
          <a:p>
            <a:pPr marL="457200" indent="-457200">
              <a:buFont typeface="Arial" panose="020B0604020202020204" pitchFamily="34" charset="0"/>
              <a:buAutoNum type="arabicPeriod"/>
            </a:pPr>
            <a:r>
              <a:rPr lang="nl-NL" sz="2400" b="1"/>
              <a:t>Opdracht uit het IZA: regionale samenwerking</a:t>
            </a:r>
          </a:p>
          <a:p>
            <a:pPr marL="914400" lvl="1" indent="-457200">
              <a:buFont typeface="+mj-lt"/>
              <a:buAutoNum type="alphaLcParenR"/>
            </a:pPr>
            <a:r>
              <a:rPr lang="nl-NL" sz="2200" b="1"/>
              <a:t>Regiobeeld</a:t>
            </a:r>
          </a:p>
          <a:p>
            <a:pPr marL="914400" lvl="1" indent="-457200">
              <a:buFont typeface="+mj-lt"/>
              <a:buAutoNum type="alphaLcParenR"/>
            </a:pPr>
            <a:r>
              <a:rPr lang="nl-NL" sz="2200" b="1"/>
              <a:t>Criteria voor het opstellen regiobeeld </a:t>
            </a:r>
          </a:p>
          <a:p>
            <a:pPr marL="914400" lvl="1" indent="-457200">
              <a:buFont typeface="+mj-lt"/>
              <a:buAutoNum type="alphaLcParenR"/>
            </a:pPr>
            <a:r>
              <a:rPr lang="nl-NL" sz="2200" b="1"/>
              <a:t>Regioplan</a:t>
            </a:r>
          </a:p>
          <a:p>
            <a:pPr marL="457200" indent="-457200">
              <a:buFont typeface="Arial" panose="020B0604020202020204" pitchFamily="34" charset="0"/>
              <a:buAutoNum type="arabicPeriod"/>
            </a:pPr>
            <a:r>
              <a:rPr lang="nl-NL" sz="2200"/>
              <a:t>Hoe nu verder? </a:t>
            </a:r>
            <a:endParaRPr lang="nl-NL" sz="2000"/>
          </a:p>
          <a:p>
            <a:pPr marL="457200" indent="-457200">
              <a:buFont typeface="Arial" panose="020B0604020202020204" pitchFamily="34" charset="0"/>
              <a:buAutoNum type="arabicPeriod"/>
            </a:pPr>
            <a:r>
              <a:rPr lang="nl-NL" sz="2000"/>
              <a:t>Vragen</a:t>
            </a:r>
            <a:endParaRPr lang="nl-NL" sz="2200"/>
          </a:p>
        </p:txBody>
      </p:sp>
    </p:spTree>
    <p:extLst>
      <p:ext uri="{BB962C8B-B14F-4D97-AF65-F5344CB8AC3E}">
        <p14:creationId xmlns:p14="http://schemas.microsoft.com/office/powerpoint/2010/main" val="2204441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E2964AF-34F2-0B30-34B9-19FA7DDF3C65}"/>
              </a:ext>
            </a:extLst>
          </p:cNvPr>
          <p:cNvSpPr txBox="1">
            <a:spLocks/>
          </p:cNvSpPr>
          <p:nvPr/>
        </p:nvSpPr>
        <p:spPr>
          <a:xfrm>
            <a:off x="3822192" y="629268"/>
            <a:ext cx="7729729" cy="1286160"/>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nl-NL" sz="3700">
                <a:latin typeface="+mj-lt"/>
                <a:ea typeface="+mj-ea"/>
                <a:cs typeface="+mj-cs"/>
              </a:rPr>
              <a:t>Integraal zorgakkoord: opdracht voor regionale samenwerking</a:t>
            </a:r>
          </a:p>
        </p:txBody>
      </p:sp>
      <p:sp>
        <p:nvSpPr>
          <p:cNvPr id="3" name="Tijdelijke aanduiding voor tekst 2">
            <a:extLst>
              <a:ext uri="{FF2B5EF4-FFF2-40B4-BE49-F238E27FC236}">
                <a16:creationId xmlns:a16="http://schemas.microsoft.com/office/drawing/2014/main" id="{A2BE2E9B-F09A-EC5B-6942-4EFB475268F4}"/>
              </a:ext>
            </a:extLst>
          </p:cNvPr>
          <p:cNvSpPr txBox="1">
            <a:spLocks/>
          </p:cNvSpPr>
          <p:nvPr/>
        </p:nvSpPr>
        <p:spPr>
          <a:xfrm>
            <a:off x="4023361" y="2438400"/>
            <a:ext cx="7528560" cy="3785419"/>
          </a:xfrm>
          <a:prstGeom prst="rect">
            <a:avLst/>
          </a:prstGeom>
        </p:spPr>
        <p:txBody>
          <a:bodyPr vert="horz" lIns="91440" tIns="45720" rIns="91440" bIns="45720" numCol="1" spcCol="720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buFont typeface="Arial" panose="020B0604020202020204" pitchFamily="34" charset="0"/>
              <a:buChar char="•"/>
            </a:pPr>
            <a:endParaRPr lang="nl-NL" sz="2000" b="1"/>
          </a:p>
          <a:p>
            <a:pPr indent="-228600">
              <a:buFont typeface="Arial" panose="020B0604020202020204" pitchFamily="34" charset="0"/>
              <a:buChar char="•"/>
            </a:pPr>
            <a:r>
              <a:rPr lang="nl-NL" sz="2000" i="1"/>
              <a:t>Lokale zorgpartijen brengen regionale uitdagingen in kaart (</a:t>
            </a:r>
            <a:r>
              <a:rPr lang="nl-NL" sz="2000" b="1" i="1"/>
              <a:t>regiobeelden</a:t>
            </a:r>
            <a:r>
              <a:rPr lang="nl-NL" sz="2000" i="1"/>
              <a:t>)</a:t>
            </a:r>
            <a:endParaRPr lang="nl-NL" sz="2000"/>
          </a:p>
          <a:p>
            <a:r>
              <a:rPr lang="nl-NL" sz="2000" i="1" err="1"/>
              <a:t>èn</a:t>
            </a:r>
            <a:r>
              <a:rPr lang="nl-NL" sz="2000" i="1"/>
              <a:t> </a:t>
            </a:r>
            <a:endParaRPr lang="nl-NL" sz="2000"/>
          </a:p>
          <a:p>
            <a:pPr indent="-228600">
              <a:buFont typeface="Arial" panose="020B0604020202020204" pitchFamily="34" charset="0"/>
              <a:buChar char="•"/>
            </a:pPr>
            <a:r>
              <a:rPr lang="nl-NL" sz="2000" i="1"/>
              <a:t>op basis daarvan gezamenlijk plannen opstellen voor de meest urgente uitdagingen van de regio (</a:t>
            </a:r>
            <a:r>
              <a:rPr lang="nl-NL" sz="2000" b="1" i="1"/>
              <a:t>regio- en transformatieplannen</a:t>
            </a:r>
            <a:r>
              <a:rPr lang="nl-NL" sz="2000" i="1"/>
              <a:t>).</a:t>
            </a:r>
          </a:p>
          <a:p>
            <a:pPr indent="-228600">
              <a:buFont typeface="Arial" panose="020B0604020202020204" pitchFamily="34" charset="0"/>
              <a:buChar char="•"/>
            </a:pPr>
            <a:endParaRPr lang="nl-NL" sz="2000"/>
          </a:p>
          <a:p>
            <a:pPr marL="457200" indent="-342900">
              <a:buFont typeface="Wingdings" panose="05000000000000000000" pitchFamily="2" charset="2"/>
              <a:buChar char="Ø"/>
            </a:pPr>
            <a:r>
              <a:rPr lang="nl-NL" sz="2000"/>
              <a:t>Zorgverzekeraars, zorgaanbieders, zorgprofessionals en patiëntenorganisaties maken deze plannen gezamenlijk.</a:t>
            </a:r>
          </a:p>
          <a:p>
            <a:pPr indent="-228600">
              <a:buFont typeface="Arial" panose="020B0604020202020204" pitchFamily="34" charset="0"/>
              <a:buChar char="•"/>
            </a:pPr>
            <a:endParaRPr lang="nl-NL" sz="2000" b="1"/>
          </a:p>
        </p:txBody>
      </p:sp>
      <p:pic>
        <p:nvPicPr>
          <p:cNvPr id="5" name="Afbeelding 4">
            <a:extLst>
              <a:ext uri="{FF2B5EF4-FFF2-40B4-BE49-F238E27FC236}">
                <a16:creationId xmlns:a16="http://schemas.microsoft.com/office/drawing/2014/main" id="{738BEAAB-CB12-4FE5-8982-DAA588EA76DC}"/>
              </a:ext>
            </a:extLst>
          </p:cNvPr>
          <p:cNvPicPr>
            <a:picLocks noChangeAspect="1"/>
          </p:cNvPicPr>
          <p:nvPr/>
        </p:nvPicPr>
        <p:blipFill rotWithShape="1">
          <a:blip r:embed="rId3"/>
          <a:srcRect r="2743"/>
          <a:stretch/>
        </p:blipFill>
        <p:spPr>
          <a:xfrm>
            <a:off x="0" y="629268"/>
            <a:ext cx="3523038" cy="5212079"/>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A39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42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0">
            <a:extLst>
              <a:ext uri="{FF2B5EF4-FFF2-40B4-BE49-F238E27FC236}">
                <a16:creationId xmlns:a16="http://schemas.microsoft.com/office/drawing/2014/main" id="{ADC09A0A-5EF7-45F4-B8EE-54903540B3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jdelijke aanduiding voor tekst 1">
            <a:extLst>
              <a:ext uri="{FF2B5EF4-FFF2-40B4-BE49-F238E27FC236}">
                <a16:creationId xmlns:a16="http://schemas.microsoft.com/office/drawing/2014/main" id="{EC90A3B5-B98E-A3E9-564D-94FA92C7D81C}"/>
              </a:ext>
            </a:extLst>
          </p:cNvPr>
          <p:cNvSpPr txBox="1">
            <a:spLocks/>
          </p:cNvSpPr>
          <p:nvPr/>
        </p:nvSpPr>
        <p:spPr>
          <a:xfrm>
            <a:off x="5336238" y="507283"/>
            <a:ext cx="6017562" cy="154406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4000">
                <a:latin typeface="+mj-lt"/>
                <a:ea typeface="+mj-ea"/>
                <a:cs typeface="+mj-cs"/>
              </a:rPr>
              <a:t>Externe omgeving </a:t>
            </a:r>
          </a:p>
        </p:txBody>
      </p:sp>
      <p:pic>
        <p:nvPicPr>
          <p:cNvPr id="4" name="Picture 5">
            <a:extLst>
              <a:ext uri="{FF2B5EF4-FFF2-40B4-BE49-F238E27FC236}">
                <a16:creationId xmlns:a16="http://schemas.microsoft.com/office/drawing/2014/main" id="{AB3A745E-0FD7-C94A-04C7-7CE0A813B138}"/>
              </a:ext>
            </a:extLst>
          </p:cNvPr>
          <p:cNvPicPr>
            <a:picLocks noChangeAspect="1"/>
          </p:cNvPicPr>
          <p:nvPr/>
        </p:nvPicPr>
        <p:blipFill>
          <a:blip r:embed="rId3"/>
          <a:stretch>
            <a:fillRect/>
          </a:stretch>
        </p:blipFill>
        <p:spPr>
          <a:xfrm>
            <a:off x="369744" y="1812904"/>
            <a:ext cx="4596750" cy="1942126"/>
          </a:xfrm>
          <a:prstGeom prst="rect">
            <a:avLst/>
          </a:prstGeom>
        </p:spPr>
      </p:pic>
      <p:pic>
        <p:nvPicPr>
          <p:cNvPr id="6" name="Afbeelding 6" descr="Afbeelding met tekst, teken, buiten&#10;&#10;Automatisch gegenereerde beschrijving">
            <a:extLst>
              <a:ext uri="{FF2B5EF4-FFF2-40B4-BE49-F238E27FC236}">
                <a16:creationId xmlns:a16="http://schemas.microsoft.com/office/drawing/2014/main" id="{A7797E02-FF1A-E385-F09D-1145B1E5E22F}"/>
              </a:ext>
            </a:extLst>
          </p:cNvPr>
          <p:cNvPicPr>
            <a:picLocks noChangeAspect="1"/>
          </p:cNvPicPr>
          <p:nvPr/>
        </p:nvPicPr>
        <p:blipFill>
          <a:blip r:embed="rId4"/>
          <a:stretch>
            <a:fillRect/>
          </a:stretch>
        </p:blipFill>
        <p:spPr>
          <a:xfrm>
            <a:off x="621203" y="3920742"/>
            <a:ext cx="1631387" cy="1942127"/>
          </a:xfrm>
          <a:prstGeom prst="rect">
            <a:avLst/>
          </a:prstGeom>
        </p:spPr>
      </p:pic>
      <p:pic>
        <p:nvPicPr>
          <p:cNvPr id="5" name="Afbeelding 5" descr="Afbeelding met tekst&#10;&#10;Automatisch gegenereerde beschrijving">
            <a:extLst>
              <a:ext uri="{FF2B5EF4-FFF2-40B4-BE49-F238E27FC236}">
                <a16:creationId xmlns:a16="http://schemas.microsoft.com/office/drawing/2014/main" id="{5BC78A17-7484-C790-D993-EEC2000A89B4}"/>
              </a:ext>
            </a:extLst>
          </p:cNvPr>
          <p:cNvPicPr>
            <a:picLocks noChangeAspect="1"/>
          </p:cNvPicPr>
          <p:nvPr/>
        </p:nvPicPr>
        <p:blipFill>
          <a:blip r:embed="rId5"/>
          <a:stretch>
            <a:fillRect/>
          </a:stretch>
        </p:blipFill>
        <p:spPr>
          <a:xfrm>
            <a:off x="2674260" y="4302176"/>
            <a:ext cx="2331720" cy="1037615"/>
          </a:xfrm>
          <a:prstGeom prst="rect">
            <a:avLst/>
          </a:prstGeom>
        </p:spPr>
      </p:pic>
      <p:sp>
        <p:nvSpPr>
          <p:cNvPr id="3" name="Tijdelijke aanduiding voor inhoud 2">
            <a:extLst>
              <a:ext uri="{FF2B5EF4-FFF2-40B4-BE49-F238E27FC236}">
                <a16:creationId xmlns:a16="http://schemas.microsoft.com/office/drawing/2014/main" id="{96D6BB6E-8C2C-E938-E592-86F6AAF3CCB6}"/>
              </a:ext>
            </a:extLst>
          </p:cNvPr>
          <p:cNvSpPr txBox="1">
            <a:spLocks/>
          </p:cNvSpPr>
          <p:nvPr/>
        </p:nvSpPr>
        <p:spPr>
          <a:xfrm>
            <a:off x="5336238" y="2230733"/>
            <a:ext cx="6017562" cy="3946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nl-NL" sz="1700" b="1">
                <a:hlinkClick r:id="rId6"/>
              </a:rPr>
              <a:t>RVS: De regio als redding? </a:t>
            </a:r>
            <a:endParaRPr lang="nl-NL" sz="1700" b="1"/>
          </a:p>
          <a:p>
            <a:pPr marL="0" indent="0">
              <a:buNone/>
            </a:pPr>
            <a:r>
              <a:rPr lang="nl-NL" sz="1700"/>
              <a:t>Regio is geen 'magische' oplossing, maar biedt wel kansen! </a:t>
            </a:r>
          </a:p>
          <a:p>
            <a:endParaRPr lang="nl-NL" sz="1700"/>
          </a:p>
          <a:p>
            <a:endParaRPr lang="nl-NL" sz="1700"/>
          </a:p>
          <a:p>
            <a:pPr marL="0"/>
            <a:r>
              <a:rPr lang="nl-NL" sz="1700" b="1">
                <a:hlinkClick r:id="rId7"/>
              </a:rPr>
              <a:t>Kamerbrief over Regiobeelden en- plannen</a:t>
            </a:r>
            <a:r>
              <a:rPr lang="nl-NL" sz="1700" b="1"/>
              <a:t>: </a:t>
            </a:r>
            <a:r>
              <a:rPr lang="nl-NL" sz="1700"/>
              <a:t>plan van aanpak </a:t>
            </a:r>
          </a:p>
          <a:p>
            <a:pPr marL="0" indent="0">
              <a:buNone/>
            </a:pPr>
            <a:r>
              <a:rPr lang="nl-NL" sz="1700"/>
              <a:t>en recente onderzoeken</a:t>
            </a:r>
          </a:p>
          <a:p>
            <a:endParaRPr lang="nl-NL" sz="1700"/>
          </a:p>
          <a:p>
            <a:endParaRPr lang="nl-NL" sz="1700"/>
          </a:p>
          <a:p>
            <a:pPr marL="0"/>
            <a:r>
              <a:rPr lang="nl-NL" sz="1700">
                <a:hlinkClick r:id="rId8"/>
              </a:rPr>
              <a:t>NZa maakt regionale knelpunten gezondheidszorg inzichtelijk | Nieuwsbericht | Nederlandse Zorgautoriteit</a:t>
            </a:r>
            <a:r>
              <a:rPr lang="nl-NL" sz="1700"/>
              <a:t>:</a:t>
            </a:r>
            <a:r>
              <a:rPr lang="nl-NL" sz="1700" b="1"/>
              <a:t> </a:t>
            </a:r>
            <a:r>
              <a:rPr lang="nl-NL" sz="1700"/>
              <a:t>een regioanalyse per zorgkantoorregio en ROAZ-regio </a:t>
            </a:r>
            <a:endParaRPr lang="nl-NL" sz="1700" b="1"/>
          </a:p>
          <a:p>
            <a:endParaRPr lang="nl-NL" sz="1700"/>
          </a:p>
          <a:p>
            <a:endParaRPr lang="nl-NL" sz="1700"/>
          </a:p>
        </p:txBody>
      </p:sp>
    </p:spTree>
    <p:extLst>
      <p:ext uri="{BB962C8B-B14F-4D97-AF65-F5344CB8AC3E}">
        <p14:creationId xmlns:p14="http://schemas.microsoft.com/office/powerpoint/2010/main" val="3642758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D9A9FC8A-CF9E-8990-B782-1F1D33D724D6}"/>
              </a:ext>
            </a:extLst>
          </p:cNvPr>
          <p:cNvSpPr txBox="1">
            <a:spLocks/>
          </p:cNvSpPr>
          <p:nvPr/>
        </p:nvSpPr>
        <p:spPr>
          <a:xfrm>
            <a:off x="6801397" y="1985189"/>
            <a:ext cx="5042260" cy="370804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5"/>
              </a:buClr>
              <a:buFont typeface="Arial" panose="020B0604020202020204" pitchFamily="34" charset="0"/>
              <a:buNone/>
              <a:defRPr sz="1600" kern="1200">
                <a:solidFill>
                  <a:srgbClr val="122738"/>
                </a:solidFill>
                <a:latin typeface="+mn-lt"/>
                <a:ea typeface="+mn-ea"/>
                <a:cs typeface="+mn-cs"/>
              </a:defRPr>
            </a:lvl1pPr>
            <a:lvl2pPr marL="457200" indent="0" algn="l" defTabSz="914400" rtl="0" eaLnBrk="1" latinLnBrk="0" hangingPunct="1">
              <a:lnSpc>
                <a:spcPct val="90000"/>
              </a:lnSpc>
              <a:spcBef>
                <a:spcPts val="500"/>
              </a:spcBef>
              <a:buClr>
                <a:schemeClr val="accent5"/>
              </a:buClr>
              <a:buFont typeface="Arial" panose="020B0604020202020204" pitchFamily="34" charset="0"/>
              <a:buNone/>
              <a:defRPr sz="1400" kern="1200">
                <a:solidFill>
                  <a:srgbClr val="122738"/>
                </a:solidFill>
                <a:latin typeface="+mn-lt"/>
                <a:ea typeface="+mn-ea"/>
                <a:cs typeface="+mn-cs"/>
              </a:defRPr>
            </a:lvl2pPr>
            <a:lvl3pPr marL="914400" indent="0" algn="l" defTabSz="914400" rtl="0" eaLnBrk="1" latinLnBrk="0" hangingPunct="1">
              <a:lnSpc>
                <a:spcPct val="90000"/>
              </a:lnSpc>
              <a:spcBef>
                <a:spcPts val="500"/>
              </a:spcBef>
              <a:buClr>
                <a:schemeClr val="accent5"/>
              </a:buClr>
              <a:buFont typeface="Arial" panose="020B0604020202020204" pitchFamily="34" charset="0"/>
              <a:buNone/>
              <a:defRPr sz="1400" kern="1200">
                <a:solidFill>
                  <a:srgbClr val="122738"/>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Arial" panose="020B0604020202020204" pitchFamily="34" charset="0"/>
              <a:buNone/>
              <a:defRPr sz="1200" kern="1200">
                <a:solidFill>
                  <a:srgbClr val="122738"/>
                </a:solidFill>
                <a:latin typeface="+mn-lt"/>
                <a:ea typeface="+mn-ea"/>
                <a:cs typeface="+mn-cs"/>
              </a:defRPr>
            </a:lvl4pPr>
            <a:lvl5pPr marL="1828800" indent="0" algn="l" defTabSz="914400" rtl="0" eaLnBrk="1" latinLnBrk="0" hangingPunct="1">
              <a:lnSpc>
                <a:spcPct val="90000"/>
              </a:lnSpc>
              <a:spcBef>
                <a:spcPts val="500"/>
              </a:spcBef>
              <a:buClr>
                <a:schemeClr val="accent5"/>
              </a:buClr>
              <a:buFont typeface="Arial" panose="020B0604020202020204" pitchFamily="34" charset="0"/>
              <a:buNone/>
              <a:defRPr sz="1200" kern="1200">
                <a:solidFill>
                  <a:srgbClr val="122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1"/>
              <a:t>Huidige regiobeeld</a:t>
            </a:r>
            <a:endParaRPr lang="en-US" b="1">
              <a:cs typeface="Arial" panose="020B0604020202020204"/>
            </a:endParaRPr>
          </a:p>
          <a:p>
            <a:endParaRPr lang="nl-NL">
              <a:cs typeface="Arial"/>
            </a:endParaRPr>
          </a:p>
          <a:p>
            <a:r>
              <a:rPr lang="nl-NL" i="1">
                <a:cs typeface="Arial"/>
              </a:rPr>
              <a:t>Waar te vinden? </a:t>
            </a:r>
          </a:p>
          <a:p>
            <a:r>
              <a:rPr lang="nl-NL">
                <a:cs typeface="Arial"/>
                <a:hlinkClick r:id="rId3"/>
              </a:rPr>
              <a:t>https://www.dejuistezorgopdejuisteplek.nl/regiobeelden/</a:t>
            </a:r>
            <a:endParaRPr lang="nl-NL">
              <a:cs typeface="Arial"/>
            </a:endParaRPr>
          </a:p>
          <a:p>
            <a:endParaRPr lang="nl-NL">
              <a:cs typeface="Arial"/>
            </a:endParaRPr>
          </a:p>
          <a:p>
            <a:endParaRPr lang="nl-NL">
              <a:cs typeface="Arial"/>
            </a:endParaRPr>
          </a:p>
        </p:txBody>
      </p:sp>
      <p:pic>
        <p:nvPicPr>
          <p:cNvPr id="3" name="Afbeelding 2">
            <a:extLst>
              <a:ext uri="{FF2B5EF4-FFF2-40B4-BE49-F238E27FC236}">
                <a16:creationId xmlns:a16="http://schemas.microsoft.com/office/drawing/2014/main" id="{DA4E5690-7D2B-0F96-7471-0BD4C1365994}"/>
              </a:ext>
            </a:extLst>
          </p:cNvPr>
          <p:cNvPicPr>
            <a:picLocks noChangeAspect="1"/>
          </p:cNvPicPr>
          <p:nvPr/>
        </p:nvPicPr>
        <p:blipFill>
          <a:blip r:embed="rId4"/>
          <a:stretch>
            <a:fillRect/>
          </a:stretch>
        </p:blipFill>
        <p:spPr>
          <a:xfrm>
            <a:off x="6879234" y="3839209"/>
            <a:ext cx="4689721" cy="2172785"/>
          </a:xfrm>
          <a:prstGeom prst="rect">
            <a:avLst/>
          </a:prstGeom>
        </p:spPr>
      </p:pic>
      <p:sp>
        <p:nvSpPr>
          <p:cNvPr id="4" name="Tijdelijke aanduiding voor inhoud 2">
            <a:extLst>
              <a:ext uri="{FF2B5EF4-FFF2-40B4-BE49-F238E27FC236}">
                <a16:creationId xmlns:a16="http://schemas.microsoft.com/office/drawing/2014/main" id="{0E6FC3BB-8363-E7E0-A313-1D1D4CB6C55D}"/>
              </a:ext>
            </a:extLst>
          </p:cNvPr>
          <p:cNvSpPr txBox="1">
            <a:spLocks/>
          </p:cNvSpPr>
          <p:nvPr/>
        </p:nvSpPr>
        <p:spPr>
          <a:xfrm>
            <a:off x="700882" y="1872343"/>
            <a:ext cx="5805021" cy="4659086"/>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a:t>Regiobeeld</a:t>
            </a:r>
            <a:endParaRPr lang="en-US" b="1">
              <a:cs typeface="Arial" panose="020B0604020202020204"/>
            </a:endParaRPr>
          </a:p>
          <a:p>
            <a:endParaRPr lang="nl-NL">
              <a:cs typeface="Arial"/>
            </a:endParaRPr>
          </a:p>
          <a:p>
            <a:pPr marL="0" indent="0">
              <a:buNone/>
            </a:pPr>
            <a:r>
              <a:rPr lang="nl-NL" i="1">
                <a:cs typeface="Arial"/>
              </a:rPr>
              <a:t>Wat is een regiobeeld? </a:t>
            </a:r>
          </a:p>
          <a:p>
            <a:pPr marL="0" indent="0">
              <a:buNone/>
            </a:pPr>
            <a:r>
              <a:rPr lang="nl-NL">
                <a:cs typeface="Arial"/>
              </a:rPr>
              <a:t>Iedere zorgkantoorregio zorgt voor een (herijkt) regiobeeld. </a:t>
            </a:r>
          </a:p>
          <a:p>
            <a:pPr marL="0" indent="0">
              <a:buNone/>
            </a:pPr>
            <a:endParaRPr lang="nl-NL">
              <a:cs typeface="Arial"/>
            </a:endParaRPr>
          </a:p>
          <a:p>
            <a:pPr marL="0" indent="0">
              <a:buNone/>
            </a:pPr>
            <a:r>
              <a:rPr lang="nl-NL">
                <a:cs typeface="Arial"/>
              </a:rPr>
              <a:t>Regiobeeld geeft inzicht in: </a:t>
            </a:r>
            <a:endParaRPr lang="nl-NL"/>
          </a:p>
          <a:p>
            <a:pPr marL="342900" indent="-342900">
              <a:buFont typeface="+mj-lt"/>
              <a:buAutoNum type="arabicPeriod"/>
            </a:pPr>
            <a:r>
              <a:rPr lang="nl-NL">
                <a:cs typeface="Arial"/>
              </a:rPr>
              <a:t>Zorggebruik</a:t>
            </a:r>
          </a:p>
          <a:p>
            <a:pPr marL="342900" indent="-342900">
              <a:buFont typeface="+mj-lt"/>
              <a:buAutoNum type="arabicPeriod"/>
            </a:pPr>
            <a:r>
              <a:rPr lang="nl-NL">
                <a:cs typeface="Arial"/>
              </a:rPr>
              <a:t>Zorgaanbod</a:t>
            </a:r>
          </a:p>
          <a:p>
            <a:pPr marL="342900" indent="-342900">
              <a:buFont typeface="+mj-lt"/>
              <a:buAutoNum type="arabicPeriod"/>
            </a:pPr>
            <a:r>
              <a:rPr lang="nl-NL">
                <a:cs typeface="Arial"/>
              </a:rPr>
              <a:t>Regionale samenwerking</a:t>
            </a:r>
          </a:p>
          <a:p>
            <a:pPr marL="342900" indent="-342900">
              <a:buFont typeface="+mj-lt"/>
              <a:buAutoNum type="arabicPeriod"/>
            </a:pPr>
            <a:r>
              <a:rPr lang="nl-NL">
                <a:cs typeface="Arial"/>
              </a:rPr>
              <a:t>Conclusies</a:t>
            </a:r>
          </a:p>
          <a:p>
            <a:endParaRPr lang="nl-NL">
              <a:cs typeface="Arial"/>
            </a:endParaRPr>
          </a:p>
          <a:p>
            <a:pPr>
              <a:buFont typeface="Wingdings" panose="05000000000000000000" pitchFamily="2" charset="2"/>
              <a:buChar char="Ø"/>
            </a:pPr>
            <a:r>
              <a:rPr lang="nl-NL">
                <a:cs typeface="Arial"/>
              </a:rPr>
              <a:t>Definitieve criteria voor regiobeelden volgen begin 2023</a:t>
            </a:r>
            <a:endParaRPr lang="nl-NL"/>
          </a:p>
          <a:p>
            <a:endParaRPr lang="nl-NL">
              <a:cs typeface="Arial"/>
            </a:endParaRPr>
          </a:p>
        </p:txBody>
      </p:sp>
      <p:sp>
        <p:nvSpPr>
          <p:cNvPr id="5" name="Tijdelijke aanduiding voor tekst 1">
            <a:extLst>
              <a:ext uri="{FF2B5EF4-FFF2-40B4-BE49-F238E27FC236}">
                <a16:creationId xmlns:a16="http://schemas.microsoft.com/office/drawing/2014/main" id="{E1ED3A5A-5AA8-3156-FCBF-17D3F263C540}"/>
              </a:ext>
            </a:extLst>
          </p:cNvPr>
          <p:cNvSpPr txBox="1">
            <a:spLocks/>
          </p:cNvSpPr>
          <p:nvPr/>
        </p:nvSpPr>
        <p:spPr>
          <a:xfrm>
            <a:off x="706438" y="1220203"/>
            <a:ext cx="10790237" cy="939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latin typeface="Arial"/>
                <a:cs typeface="Arial"/>
              </a:rPr>
              <a:t>Regiobeeld </a:t>
            </a:r>
            <a:endParaRPr lang="nl-NL"/>
          </a:p>
        </p:txBody>
      </p:sp>
    </p:spTree>
    <p:extLst>
      <p:ext uri="{BB962C8B-B14F-4D97-AF65-F5344CB8AC3E}">
        <p14:creationId xmlns:p14="http://schemas.microsoft.com/office/powerpoint/2010/main" val="406764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800687F-09F0-F783-E6AE-26916BF9CE75}"/>
              </a:ext>
            </a:extLst>
          </p:cNvPr>
          <p:cNvSpPr txBox="1">
            <a:spLocks/>
          </p:cNvSpPr>
          <p:nvPr/>
        </p:nvSpPr>
        <p:spPr>
          <a:xfrm>
            <a:off x="706438" y="1220203"/>
            <a:ext cx="10790237" cy="939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latin typeface="Arial"/>
                <a:cs typeface="Arial"/>
              </a:rPr>
              <a:t>Regioplan </a:t>
            </a:r>
            <a:endParaRPr lang="nl-NL"/>
          </a:p>
        </p:txBody>
      </p:sp>
      <p:sp>
        <p:nvSpPr>
          <p:cNvPr id="3" name="Tijdelijke aanduiding voor inhoud 2">
            <a:extLst>
              <a:ext uri="{FF2B5EF4-FFF2-40B4-BE49-F238E27FC236}">
                <a16:creationId xmlns:a16="http://schemas.microsoft.com/office/drawing/2014/main" id="{3BF1F376-3532-E042-1400-21ADFD987596}"/>
              </a:ext>
            </a:extLst>
          </p:cNvPr>
          <p:cNvSpPr txBox="1">
            <a:spLocks/>
          </p:cNvSpPr>
          <p:nvPr/>
        </p:nvSpPr>
        <p:spPr>
          <a:xfrm>
            <a:off x="700882" y="2524721"/>
            <a:ext cx="6588399" cy="3969622"/>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a:t>Regioplan</a:t>
            </a:r>
            <a:endParaRPr lang="en-US" b="1">
              <a:cs typeface="Arial" panose="020B0604020202020204"/>
            </a:endParaRPr>
          </a:p>
          <a:p>
            <a:endParaRPr lang="nl-NL">
              <a:cs typeface="Arial"/>
            </a:endParaRPr>
          </a:p>
          <a:p>
            <a:r>
              <a:rPr lang="nl-NL" i="1">
                <a:ea typeface="+mn-lt"/>
                <a:cs typeface="+mn-lt"/>
              </a:rPr>
              <a:t>Wat is een regioplan? </a:t>
            </a:r>
          </a:p>
          <a:p>
            <a:r>
              <a:rPr lang="nl-NL">
                <a:ea typeface="+mn-lt"/>
                <a:cs typeface="+mn-lt"/>
              </a:rPr>
              <a:t>Regionale partijen bepalen op basis van de regiobeelden wat de belangrijkste opgaven worden voor de regionale transitie. </a:t>
            </a:r>
          </a:p>
          <a:p>
            <a:pPr>
              <a:buFont typeface="Wingdings" panose="05000000000000000000" pitchFamily="2" charset="2"/>
              <a:buChar char="Ø"/>
            </a:pPr>
            <a:r>
              <a:rPr lang="nl-NL">
                <a:ea typeface="+mn-lt"/>
                <a:cs typeface="+mn-lt"/>
              </a:rPr>
              <a:t>focus op een beperkt aantal opgaven en die met prioriteit aanpakken. </a:t>
            </a:r>
            <a:endParaRPr lang="nl-NL"/>
          </a:p>
          <a:p>
            <a:endParaRPr lang="nl-NL" i="1">
              <a:ea typeface="+mn-lt"/>
              <a:cs typeface="+mn-lt"/>
            </a:endParaRPr>
          </a:p>
          <a:p>
            <a:pPr marL="0" indent="0">
              <a:buNone/>
            </a:pPr>
            <a:r>
              <a:rPr lang="nl-NL" i="1">
                <a:ea typeface="+mn-lt"/>
                <a:cs typeface="+mn-lt"/>
              </a:rPr>
              <a:t>Wat staat er in een regioplan? </a:t>
            </a:r>
            <a:endParaRPr lang="nl-NL"/>
          </a:p>
          <a:p>
            <a:r>
              <a:rPr lang="nl-NL">
                <a:ea typeface="+mn-lt"/>
                <a:cs typeface="+mn-lt"/>
              </a:rPr>
              <a:t>Welke partijen met welke oplossingen aan de slag gaan; </a:t>
            </a:r>
            <a:endParaRPr lang="nl-NL"/>
          </a:p>
          <a:p>
            <a:r>
              <a:rPr lang="nl-NL">
                <a:ea typeface="+mn-lt"/>
                <a:cs typeface="+mn-lt"/>
              </a:rPr>
              <a:t>Welke (meetbare) resultaatsafspraken (=werkagenda) wordt gevolgd; </a:t>
            </a:r>
            <a:endParaRPr lang="nl-NL"/>
          </a:p>
          <a:p>
            <a:r>
              <a:rPr lang="nl-NL">
                <a:ea typeface="+mn-lt"/>
                <a:cs typeface="+mn-lt"/>
              </a:rPr>
              <a:t>Afspraken over hoe de voortgang inzichtelijk wordt gemaakt. </a:t>
            </a:r>
            <a:endParaRPr lang="nl-NL"/>
          </a:p>
          <a:p>
            <a:endParaRPr lang="nl-NL">
              <a:cs typeface="Arial"/>
            </a:endParaRPr>
          </a:p>
        </p:txBody>
      </p:sp>
      <p:sp>
        <p:nvSpPr>
          <p:cNvPr id="4" name="Tijdelijke aanduiding voor inhoud 2">
            <a:extLst>
              <a:ext uri="{FF2B5EF4-FFF2-40B4-BE49-F238E27FC236}">
                <a16:creationId xmlns:a16="http://schemas.microsoft.com/office/drawing/2014/main" id="{357A1AE7-395E-6A7F-F389-6456849353F7}"/>
              </a:ext>
            </a:extLst>
          </p:cNvPr>
          <p:cNvSpPr txBox="1">
            <a:spLocks/>
          </p:cNvSpPr>
          <p:nvPr/>
        </p:nvSpPr>
        <p:spPr>
          <a:xfrm>
            <a:off x="7285980" y="3699164"/>
            <a:ext cx="4490623" cy="298626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5"/>
              </a:buClr>
              <a:buFont typeface="Arial" panose="020B0604020202020204" pitchFamily="34" charset="0"/>
              <a:buNone/>
              <a:defRPr sz="1600" kern="1200">
                <a:solidFill>
                  <a:srgbClr val="122738"/>
                </a:solidFill>
                <a:latin typeface="+mn-lt"/>
                <a:ea typeface="+mn-ea"/>
                <a:cs typeface="+mn-cs"/>
              </a:defRPr>
            </a:lvl1pPr>
            <a:lvl2pPr marL="457200" indent="0" algn="l" defTabSz="914400" rtl="0" eaLnBrk="1" latinLnBrk="0" hangingPunct="1">
              <a:lnSpc>
                <a:spcPct val="90000"/>
              </a:lnSpc>
              <a:spcBef>
                <a:spcPts val="500"/>
              </a:spcBef>
              <a:buClr>
                <a:schemeClr val="accent5"/>
              </a:buClr>
              <a:buFont typeface="Arial" panose="020B0604020202020204" pitchFamily="34" charset="0"/>
              <a:buNone/>
              <a:defRPr sz="1400" kern="1200">
                <a:solidFill>
                  <a:srgbClr val="122738"/>
                </a:solidFill>
                <a:latin typeface="+mn-lt"/>
                <a:ea typeface="+mn-ea"/>
                <a:cs typeface="+mn-cs"/>
              </a:defRPr>
            </a:lvl2pPr>
            <a:lvl3pPr marL="914400" indent="0" algn="l" defTabSz="914400" rtl="0" eaLnBrk="1" latinLnBrk="0" hangingPunct="1">
              <a:lnSpc>
                <a:spcPct val="90000"/>
              </a:lnSpc>
              <a:spcBef>
                <a:spcPts val="500"/>
              </a:spcBef>
              <a:buClr>
                <a:schemeClr val="accent5"/>
              </a:buClr>
              <a:buFont typeface="Arial" panose="020B0604020202020204" pitchFamily="34" charset="0"/>
              <a:buNone/>
              <a:defRPr sz="1400" kern="1200">
                <a:solidFill>
                  <a:srgbClr val="122738"/>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Arial" panose="020B0604020202020204" pitchFamily="34" charset="0"/>
              <a:buNone/>
              <a:defRPr sz="1200" kern="1200">
                <a:solidFill>
                  <a:srgbClr val="122738"/>
                </a:solidFill>
                <a:latin typeface="+mn-lt"/>
                <a:ea typeface="+mn-ea"/>
                <a:cs typeface="+mn-cs"/>
              </a:defRPr>
            </a:lvl4pPr>
            <a:lvl5pPr marL="1828800" indent="0" algn="l" defTabSz="914400" rtl="0" eaLnBrk="1" latinLnBrk="0" hangingPunct="1">
              <a:lnSpc>
                <a:spcPct val="90000"/>
              </a:lnSpc>
              <a:spcBef>
                <a:spcPts val="500"/>
              </a:spcBef>
              <a:buClr>
                <a:schemeClr val="accent5"/>
              </a:buClr>
              <a:buFont typeface="Arial" panose="020B0604020202020204" pitchFamily="34" charset="0"/>
              <a:buNone/>
              <a:defRPr sz="1200" kern="1200">
                <a:solidFill>
                  <a:srgbClr val="1227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cs typeface="Arial"/>
            </a:endParaRPr>
          </a:p>
          <a:p>
            <a:endParaRPr lang="nl-NL">
              <a:cs typeface="Arial"/>
            </a:endParaRPr>
          </a:p>
          <a:p>
            <a:r>
              <a:rPr lang="nl-NL" i="1">
                <a:cs typeface="Arial"/>
              </a:rPr>
              <a:t>Voorbeelden in de praktijk? </a:t>
            </a:r>
          </a:p>
          <a:p>
            <a:r>
              <a:rPr lang="nl-NL" i="1">
                <a:cs typeface="Arial"/>
                <a:hlinkClick r:id="rId3"/>
              </a:rPr>
              <a:t>https://www.dejuistezorgopdejuisteplek.nl/praktijkvoorbeelden/</a:t>
            </a:r>
            <a:endParaRPr lang="nl-NL" i="1">
              <a:cs typeface="Arial"/>
            </a:endParaRPr>
          </a:p>
          <a:p>
            <a:endParaRPr lang="nl-NL" i="1">
              <a:cs typeface="Arial"/>
            </a:endParaRPr>
          </a:p>
        </p:txBody>
      </p:sp>
      <p:sp>
        <p:nvSpPr>
          <p:cNvPr id="5" name="Rechthoek: afgeronde hoeken 4">
            <a:extLst>
              <a:ext uri="{FF2B5EF4-FFF2-40B4-BE49-F238E27FC236}">
                <a16:creationId xmlns:a16="http://schemas.microsoft.com/office/drawing/2014/main" id="{356BBD39-5D90-0170-ABAE-68EF30263F41}"/>
              </a:ext>
            </a:extLst>
          </p:cNvPr>
          <p:cNvSpPr/>
          <p:nvPr/>
        </p:nvSpPr>
        <p:spPr>
          <a:xfrm>
            <a:off x="6620186" y="130400"/>
            <a:ext cx="5351318" cy="3262746"/>
          </a:xfrm>
          <a:prstGeom prst="roundRect">
            <a:avLst/>
          </a:prstGeom>
          <a:solidFill>
            <a:schemeClr val="tx2">
              <a:lumMod val="10000"/>
              <a:lumOff val="90000"/>
            </a:schemeClr>
          </a:solidFill>
        </p:spPr>
        <p:style>
          <a:lnRef idx="1">
            <a:schemeClr val="accent2"/>
          </a:lnRef>
          <a:fillRef idx="2">
            <a:schemeClr val="accent2"/>
          </a:fillRef>
          <a:effectRef idx="1">
            <a:schemeClr val="accent2"/>
          </a:effectRef>
          <a:fontRef idx="minor">
            <a:schemeClr val="dk1"/>
          </a:fontRef>
        </p:style>
        <p:txBody>
          <a:bodyPr rtlCol="0" anchor="ctr"/>
          <a:lstStyle>
            <a:defPPr>
              <a:defRPr lang="en-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nSpc>
                <a:spcPct val="114000"/>
              </a:lnSpc>
            </a:pPr>
            <a:r>
              <a:rPr lang="nl-NL" sz="1600" u="sng" err="1">
                <a:cs typeface="Arial"/>
              </a:rPr>
              <a:t>Randvoorwaardelijk</a:t>
            </a:r>
            <a:r>
              <a:rPr lang="nl-NL" sz="1600" u="sng">
                <a:cs typeface="Arial"/>
              </a:rPr>
              <a:t>: </a:t>
            </a:r>
          </a:p>
          <a:p>
            <a:pPr>
              <a:lnSpc>
                <a:spcPct val="114000"/>
              </a:lnSpc>
            </a:pPr>
            <a:endParaRPr lang="nl-NL" sz="1600">
              <a:cs typeface="Arial"/>
            </a:endParaRPr>
          </a:p>
          <a:p>
            <a:pPr marL="285750" indent="-285750">
              <a:lnSpc>
                <a:spcPct val="114000"/>
              </a:lnSpc>
              <a:buFontTx/>
              <a:buChar char="-"/>
            </a:pPr>
            <a:r>
              <a:rPr lang="nl-NL" sz="1600">
                <a:cs typeface="Arial"/>
              </a:rPr>
              <a:t>Partijen zijn </a:t>
            </a:r>
            <a:r>
              <a:rPr lang="nl-NL" sz="1600" err="1">
                <a:cs typeface="Arial"/>
              </a:rPr>
              <a:t>committed</a:t>
            </a:r>
            <a:r>
              <a:rPr lang="nl-NL" sz="1600">
                <a:cs typeface="Arial"/>
              </a:rPr>
              <a:t> en zijn congruent; </a:t>
            </a:r>
          </a:p>
          <a:p>
            <a:pPr marL="285750" indent="-285750">
              <a:lnSpc>
                <a:spcPct val="114000"/>
              </a:lnSpc>
              <a:buFontTx/>
              <a:buChar char="-"/>
            </a:pPr>
            <a:r>
              <a:rPr lang="nl-NL" sz="1600">
                <a:cs typeface="Arial"/>
              </a:rPr>
              <a:t>Verzekeraars gebruiken de plannen bij de zorginkoop;</a:t>
            </a:r>
          </a:p>
          <a:p>
            <a:pPr marL="285750" indent="-285750">
              <a:lnSpc>
                <a:spcPct val="114000"/>
              </a:lnSpc>
              <a:buFontTx/>
              <a:buChar char="-"/>
            </a:pPr>
            <a:r>
              <a:rPr lang="nl-NL" sz="1600">
                <a:cs typeface="Arial"/>
              </a:rPr>
              <a:t>Plannen hoeven niet per zorgkantoorregio te zijn. Kan aansluiting vinden bij ‘natuurlijke’ of bestaande samenwerkingsverbanden.</a:t>
            </a:r>
          </a:p>
          <a:p>
            <a:pPr marL="285750" indent="-285750">
              <a:lnSpc>
                <a:spcPct val="114000"/>
              </a:lnSpc>
              <a:buFontTx/>
              <a:buChar char="-"/>
            </a:pPr>
            <a:r>
              <a:rPr lang="nl-NL" sz="1600">
                <a:cs typeface="Arial"/>
              </a:rPr>
              <a:t>Samenhang met regioplan acute zorg en concentratie-opdracht. </a:t>
            </a:r>
          </a:p>
          <a:p>
            <a:r>
              <a:rPr lang="nl-NL" sz="1800">
                <a:cs typeface="Arial"/>
              </a:rPr>
              <a:t> </a:t>
            </a:r>
          </a:p>
        </p:txBody>
      </p:sp>
      <p:pic>
        <p:nvPicPr>
          <p:cNvPr id="6" name="Afbeelding 5">
            <a:extLst>
              <a:ext uri="{FF2B5EF4-FFF2-40B4-BE49-F238E27FC236}">
                <a16:creationId xmlns:a16="http://schemas.microsoft.com/office/drawing/2014/main" id="{03974A43-77DE-685F-572C-8F19187E2A72}"/>
              </a:ext>
            </a:extLst>
          </p:cNvPr>
          <p:cNvPicPr>
            <a:picLocks noChangeAspect="1"/>
          </p:cNvPicPr>
          <p:nvPr/>
        </p:nvPicPr>
        <p:blipFill>
          <a:blip r:embed="rId4"/>
          <a:stretch>
            <a:fillRect/>
          </a:stretch>
        </p:blipFill>
        <p:spPr>
          <a:xfrm>
            <a:off x="7392306" y="5319599"/>
            <a:ext cx="4384297" cy="1365832"/>
          </a:xfrm>
          <a:prstGeom prst="rect">
            <a:avLst/>
          </a:prstGeom>
        </p:spPr>
      </p:pic>
    </p:spTree>
    <p:extLst>
      <p:ext uri="{BB962C8B-B14F-4D97-AF65-F5344CB8AC3E}">
        <p14:creationId xmlns:p14="http://schemas.microsoft.com/office/powerpoint/2010/main" val="286198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D1B78060-BD2E-A45C-A300-9E4852BFBB96}"/>
              </a:ext>
            </a:extLst>
          </p:cNvPr>
          <p:cNvSpPr txBox="1">
            <a:spLocks/>
          </p:cNvSpPr>
          <p:nvPr/>
        </p:nvSpPr>
        <p:spPr>
          <a:xfrm>
            <a:off x="706438" y="2579688"/>
            <a:ext cx="10765126" cy="3508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nl-NL" sz="2400"/>
              <a:t>Achtergrond en totstandkoming Integraal Zorgakkoord (IZA)</a:t>
            </a:r>
          </a:p>
          <a:p>
            <a:pPr marL="457200" indent="-457200">
              <a:buFont typeface="Arial" panose="020B0604020202020204" pitchFamily="34" charset="0"/>
              <a:buAutoNum type="arabicPeriod"/>
            </a:pPr>
            <a:r>
              <a:rPr lang="nl-NL" sz="2400"/>
              <a:t>Opdracht uit het IZA: regionale samenwerking</a:t>
            </a:r>
          </a:p>
          <a:p>
            <a:pPr marL="914400" lvl="1" indent="-457200">
              <a:buFont typeface="+mj-lt"/>
              <a:buAutoNum type="alphaLcParenR"/>
            </a:pPr>
            <a:r>
              <a:rPr lang="nl-NL" sz="2200"/>
              <a:t>Regiobeeld</a:t>
            </a:r>
          </a:p>
          <a:p>
            <a:pPr marL="914400" lvl="1" indent="-457200">
              <a:buFont typeface="+mj-lt"/>
              <a:buAutoNum type="alphaLcParenR"/>
            </a:pPr>
            <a:r>
              <a:rPr lang="nl-NL" sz="2200"/>
              <a:t>Criteria voor het opstellen regiobeeld </a:t>
            </a:r>
          </a:p>
          <a:p>
            <a:pPr marL="914400" lvl="1" indent="-457200">
              <a:buFont typeface="+mj-lt"/>
              <a:buAutoNum type="alphaLcParenR"/>
            </a:pPr>
            <a:r>
              <a:rPr lang="nl-NL" sz="2200"/>
              <a:t>Regioplan</a:t>
            </a:r>
          </a:p>
          <a:p>
            <a:pPr marL="457200" indent="-457200">
              <a:buFont typeface="Arial" panose="020B0604020202020204" pitchFamily="34" charset="0"/>
              <a:buAutoNum type="arabicPeriod"/>
            </a:pPr>
            <a:r>
              <a:rPr lang="nl-NL" sz="2200" b="1"/>
              <a:t>Hoe nu verder? </a:t>
            </a:r>
            <a:endParaRPr lang="nl-NL" sz="2000" b="1"/>
          </a:p>
          <a:p>
            <a:pPr marL="457200" indent="-457200">
              <a:buFont typeface="Arial" panose="020B0604020202020204" pitchFamily="34" charset="0"/>
              <a:buAutoNum type="arabicPeriod"/>
            </a:pPr>
            <a:r>
              <a:rPr lang="nl-NL" sz="2000"/>
              <a:t>Vragen</a:t>
            </a:r>
            <a:endParaRPr lang="nl-NL" sz="2200"/>
          </a:p>
        </p:txBody>
      </p:sp>
      <p:sp>
        <p:nvSpPr>
          <p:cNvPr id="4" name="Tekstvak 3">
            <a:extLst>
              <a:ext uri="{FF2B5EF4-FFF2-40B4-BE49-F238E27FC236}">
                <a16:creationId xmlns:a16="http://schemas.microsoft.com/office/drawing/2014/main" id="{CF78B697-0B67-B089-B0C3-703DDB757D48}"/>
              </a:ext>
            </a:extLst>
          </p:cNvPr>
          <p:cNvSpPr txBox="1"/>
          <p:nvPr/>
        </p:nvSpPr>
        <p:spPr>
          <a:xfrm>
            <a:off x="872231" y="1435509"/>
            <a:ext cx="6094520" cy="707886"/>
          </a:xfrm>
          <a:prstGeom prst="rect">
            <a:avLst/>
          </a:prstGeom>
          <a:noFill/>
        </p:spPr>
        <p:txBody>
          <a:bodyPr wrap="square">
            <a:spAutoFit/>
          </a:bodyPr>
          <a:lstStyle/>
          <a:p>
            <a:r>
              <a:rPr lang="nl-NL" sz="4000" b="1"/>
              <a:t>Inhoud</a:t>
            </a:r>
          </a:p>
        </p:txBody>
      </p:sp>
    </p:spTree>
    <p:extLst>
      <p:ext uri="{BB962C8B-B14F-4D97-AF65-F5344CB8AC3E}">
        <p14:creationId xmlns:p14="http://schemas.microsoft.com/office/powerpoint/2010/main" val="2632413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B25A308-3A4F-AA56-C025-F1EFA4004631}"/>
              </a:ext>
            </a:extLst>
          </p:cNvPr>
          <p:cNvSpPr txBox="1">
            <a:spLocks/>
          </p:cNvSpPr>
          <p:nvPr/>
        </p:nvSpPr>
        <p:spPr>
          <a:xfrm>
            <a:off x="700881" y="1001262"/>
            <a:ext cx="4488957" cy="939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a:latin typeface="+mj-lt"/>
              </a:rPr>
              <a:t>Hoe verder met het IZA ?</a:t>
            </a:r>
          </a:p>
        </p:txBody>
      </p:sp>
      <p:grpSp>
        <p:nvGrpSpPr>
          <p:cNvPr id="3" name="Group 28">
            <a:extLst>
              <a:ext uri="{FF2B5EF4-FFF2-40B4-BE49-F238E27FC236}">
                <a16:creationId xmlns:a16="http://schemas.microsoft.com/office/drawing/2014/main" id="{71F87449-A737-48E7-57B9-8366133033C9}"/>
              </a:ext>
            </a:extLst>
          </p:cNvPr>
          <p:cNvGrpSpPr/>
          <p:nvPr/>
        </p:nvGrpSpPr>
        <p:grpSpPr>
          <a:xfrm>
            <a:off x="808924" y="2726041"/>
            <a:ext cx="4073972" cy="3403877"/>
            <a:chOff x="0" y="-12699"/>
            <a:chExt cx="5201353" cy="3805184"/>
          </a:xfrm>
        </p:grpSpPr>
        <p:sp>
          <p:nvSpPr>
            <p:cNvPr id="4" name="Shape 6">
              <a:extLst>
                <a:ext uri="{FF2B5EF4-FFF2-40B4-BE49-F238E27FC236}">
                  <a16:creationId xmlns:a16="http://schemas.microsoft.com/office/drawing/2014/main" id="{66218E45-66D3-ABD9-857A-9628CB43E956}"/>
                </a:ext>
              </a:extLst>
            </p:cNvPr>
            <p:cNvSpPr/>
            <p:nvPr/>
          </p:nvSpPr>
          <p:spPr>
            <a:xfrm>
              <a:off x="2199857" y="1772168"/>
              <a:ext cx="801640" cy="202031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197E0"/>
            </a:solidFill>
            <a:ln w="12700" cap="flat">
              <a:noFill/>
              <a:miter lim="400000"/>
            </a:ln>
            <a:effectLst/>
          </p:spPr>
          <p:txBody>
            <a:bodyPr wrap="square" lIns="0" tIns="0" rIns="0" bIns="0" numCol="1" anchor="t">
              <a:noAutofit/>
            </a:bodyPr>
            <a:lstStyle/>
            <a:p>
              <a:pPr lvl="0"/>
              <a:endParaRPr>
                <a:latin typeface="+mj-lt"/>
              </a:endParaRPr>
            </a:p>
          </p:txBody>
        </p:sp>
        <p:grpSp>
          <p:nvGrpSpPr>
            <p:cNvPr id="5" name="Group 9">
              <a:extLst>
                <a:ext uri="{FF2B5EF4-FFF2-40B4-BE49-F238E27FC236}">
                  <a16:creationId xmlns:a16="http://schemas.microsoft.com/office/drawing/2014/main" id="{95830722-61FF-1BD6-BE51-4B761D7E0139}"/>
                </a:ext>
              </a:extLst>
            </p:cNvPr>
            <p:cNvGrpSpPr/>
            <p:nvPr/>
          </p:nvGrpSpPr>
          <p:grpSpPr>
            <a:xfrm>
              <a:off x="1203890" y="1523167"/>
              <a:ext cx="2793573" cy="1696746"/>
              <a:chOff x="0" y="0"/>
              <a:chExt cx="2793572" cy="1696744"/>
            </a:xfrm>
          </p:grpSpPr>
          <p:sp>
            <p:nvSpPr>
              <p:cNvPr id="24" name="Shape 7">
                <a:extLst>
                  <a:ext uri="{FF2B5EF4-FFF2-40B4-BE49-F238E27FC236}">
                    <a16:creationId xmlns:a16="http://schemas.microsoft.com/office/drawing/2014/main" id="{77613874-2D00-C1A6-CD18-F56808B61CD2}"/>
                  </a:ext>
                </a:extLst>
              </p:cNvPr>
              <p:cNvSpPr/>
              <p:nvPr/>
            </p:nvSpPr>
            <p:spPr>
              <a:xfrm>
                <a:off x="2125610" y="13325"/>
                <a:ext cx="667963" cy="1683420"/>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sp>
            <p:nvSpPr>
              <p:cNvPr id="25" name="Shape 8">
                <a:extLst>
                  <a:ext uri="{FF2B5EF4-FFF2-40B4-BE49-F238E27FC236}">
                    <a16:creationId xmlns:a16="http://schemas.microsoft.com/office/drawing/2014/main" id="{9C02628D-D681-3EBD-5077-07CDBDA71EC6}"/>
                  </a:ext>
                </a:extLst>
              </p:cNvPr>
              <p:cNvSpPr/>
              <p:nvPr/>
            </p:nvSpPr>
            <p:spPr>
              <a:xfrm>
                <a:off x="0" y="0"/>
                <a:ext cx="667962" cy="168341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grpSp>
        <p:grpSp>
          <p:nvGrpSpPr>
            <p:cNvPr id="6" name="Group 14">
              <a:extLst>
                <a:ext uri="{FF2B5EF4-FFF2-40B4-BE49-F238E27FC236}">
                  <a16:creationId xmlns:a16="http://schemas.microsoft.com/office/drawing/2014/main" id="{082CC9FA-DC87-1710-162E-C23231ACAEAA}"/>
                </a:ext>
              </a:extLst>
            </p:cNvPr>
            <p:cNvGrpSpPr/>
            <p:nvPr/>
          </p:nvGrpSpPr>
          <p:grpSpPr>
            <a:xfrm>
              <a:off x="692588" y="793253"/>
              <a:ext cx="3816178" cy="1334173"/>
              <a:chOff x="0" y="0"/>
              <a:chExt cx="3816176" cy="1334172"/>
            </a:xfrm>
          </p:grpSpPr>
          <p:sp>
            <p:nvSpPr>
              <p:cNvPr id="20" name="Shape 10">
                <a:extLst>
                  <a:ext uri="{FF2B5EF4-FFF2-40B4-BE49-F238E27FC236}">
                    <a16:creationId xmlns:a16="http://schemas.microsoft.com/office/drawing/2014/main" id="{45BA098B-8B4C-A82B-BFAB-B496D0B392C4}"/>
                  </a:ext>
                </a:extLst>
              </p:cNvPr>
              <p:cNvSpPr/>
              <p:nvPr/>
            </p:nvSpPr>
            <p:spPr>
              <a:xfrm>
                <a:off x="0" y="0"/>
                <a:ext cx="529385" cy="1334172"/>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197E0"/>
              </a:solidFill>
              <a:ln w="12700" cap="flat">
                <a:noFill/>
                <a:miter lim="400000"/>
              </a:ln>
              <a:effectLst/>
            </p:spPr>
            <p:txBody>
              <a:bodyPr wrap="square" lIns="0" tIns="0" rIns="0" bIns="0" numCol="1" anchor="t">
                <a:noAutofit/>
              </a:bodyPr>
              <a:lstStyle/>
              <a:p>
                <a:pPr lvl="0"/>
                <a:endParaRPr>
                  <a:latin typeface="+mj-lt"/>
                </a:endParaRPr>
              </a:p>
            </p:txBody>
          </p:sp>
          <p:sp>
            <p:nvSpPr>
              <p:cNvPr id="21" name="Shape 11">
                <a:extLst>
                  <a:ext uri="{FF2B5EF4-FFF2-40B4-BE49-F238E27FC236}">
                    <a16:creationId xmlns:a16="http://schemas.microsoft.com/office/drawing/2014/main" id="{44C06B07-288A-566E-ED34-CB503442449D}"/>
                  </a:ext>
                </a:extLst>
              </p:cNvPr>
              <p:cNvSpPr/>
              <p:nvPr/>
            </p:nvSpPr>
            <p:spPr>
              <a:xfrm>
                <a:off x="1095597" y="0"/>
                <a:ext cx="529386" cy="133417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484C9"/>
              </a:solidFill>
              <a:ln w="12700" cap="flat">
                <a:noFill/>
                <a:miter lim="400000"/>
              </a:ln>
              <a:effectLst/>
            </p:spPr>
            <p:txBody>
              <a:bodyPr wrap="square" lIns="0" tIns="0" rIns="0" bIns="0" numCol="1" anchor="t">
                <a:noAutofit/>
              </a:bodyPr>
              <a:lstStyle/>
              <a:p>
                <a:pPr lvl="0"/>
                <a:endParaRPr>
                  <a:latin typeface="+mj-lt"/>
                </a:endParaRPr>
              </a:p>
            </p:txBody>
          </p:sp>
          <p:sp>
            <p:nvSpPr>
              <p:cNvPr id="22" name="Shape 12">
                <a:extLst>
                  <a:ext uri="{FF2B5EF4-FFF2-40B4-BE49-F238E27FC236}">
                    <a16:creationId xmlns:a16="http://schemas.microsoft.com/office/drawing/2014/main" id="{2A89F17D-0FD5-09D3-2BD8-39415F4EF7F5}"/>
                  </a:ext>
                </a:extLst>
              </p:cNvPr>
              <p:cNvSpPr/>
              <p:nvPr/>
            </p:nvSpPr>
            <p:spPr>
              <a:xfrm>
                <a:off x="2191195" y="0"/>
                <a:ext cx="529385" cy="133417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484C9"/>
              </a:solidFill>
              <a:ln w="12700" cap="flat">
                <a:noFill/>
                <a:miter lim="400000"/>
              </a:ln>
              <a:effectLst/>
            </p:spPr>
            <p:txBody>
              <a:bodyPr wrap="square" lIns="0" tIns="0" rIns="0" bIns="0" numCol="1" anchor="t">
                <a:noAutofit/>
              </a:bodyPr>
              <a:lstStyle/>
              <a:p>
                <a:pPr lvl="0"/>
                <a:endParaRPr>
                  <a:latin typeface="+mj-lt"/>
                </a:endParaRPr>
              </a:p>
            </p:txBody>
          </p:sp>
          <p:sp>
            <p:nvSpPr>
              <p:cNvPr id="23" name="Shape 13">
                <a:extLst>
                  <a:ext uri="{FF2B5EF4-FFF2-40B4-BE49-F238E27FC236}">
                    <a16:creationId xmlns:a16="http://schemas.microsoft.com/office/drawing/2014/main" id="{7C072FC6-E820-065F-8940-3DC32035E543}"/>
                  </a:ext>
                </a:extLst>
              </p:cNvPr>
              <p:cNvSpPr/>
              <p:nvPr/>
            </p:nvSpPr>
            <p:spPr>
              <a:xfrm>
                <a:off x="3286792" y="0"/>
                <a:ext cx="529385" cy="133417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197E0"/>
              </a:solidFill>
              <a:ln w="12700" cap="flat">
                <a:noFill/>
                <a:miter lim="400000"/>
              </a:ln>
              <a:effectLst/>
            </p:spPr>
            <p:txBody>
              <a:bodyPr wrap="square" lIns="0" tIns="0" rIns="0" bIns="0" numCol="1" anchor="t">
                <a:noAutofit/>
              </a:bodyPr>
              <a:lstStyle/>
              <a:p>
                <a:pPr lvl="0"/>
                <a:endParaRPr>
                  <a:latin typeface="+mj-lt"/>
                </a:endParaRPr>
              </a:p>
            </p:txBody>
          </p:sp>
        </p:grpSp>
        <p:grpSp>
          <p:nvGrpSpPr>
            <p:cNvPr id="7" name="Group 20">
              <a:extLst>
                <a:ext uri="{FF2B5EF4-FFF2-40B4-BE49-F238E27FC236}">
                  <a16:creationId xmlns:a16="http://schemas.microsoft.com/office/drawing/2014/main" id="{9DFBBD3F-B83D-5B2A-F707-7CA4976F3BB4}"/>
                </a:ext>
              </a:extLst>
            </p:cNvPr>
            <p:cNvGrpSpPr/>
            <p:nvPr/>
          </p:nvGrpSpPr>
          <p:grpSpPr>
            <a:xfrm>
              <a:off x="313660" y="296479"/>
              <a:ext cx="4574034" cy="1009625"/>
              <a:chOff x="0" y="0"/>
              <a:chExt cx="4574033" cy="1009624"/>
            </a:xfrm>
          </p:grpSpPr>
          <p:sp>
            <p:nvSpPr>
              <p:cNvPr id="15" name="Shape 15">
                <a:extLst>
                  <a:ext uri="{FF2B5EF4-FFF2-40B4-BE49-F238E27FC236}">
                    <a16:creationId xmlns:a16="http://schemas.microsoft.com/office/drawing/2014/main" id="{8FCCA576-8D8F-CBCF-0FDA-49639B21A5FB}"/>
                  </a:ext>
                </a:extLst>
              </p:cNvPr>
              <p:cNvSpPr/>
              <p:nvPr/>
            </p:nvSpPr>
            <p:spPr>
              <a:xfrm>
                <a:off x="3130069" y="0"/>
                <a:ext cx="400608" cy="1009625"/>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sp>
            <p:nvSpPr>
              <p:cNvPr id="16" name="Shape 16">
                <a:extLst>
                  <a:ext uri="{FF2B5EF4-FFF2-40B4-BE49-F238E27FC236}">
                    <a16:creationId xmlns:a16="http://schemas.microsoft.com/office/drawing/2014/main" id="{9C434B77-5D96-69B6-F916-D06CD98D0336}"/>
                  </a:ext>
                </a:extLst>
              </p:cNvPr>
              <p:cNvSpPr/>
              <p:nvPr/>
            </p:nvSpPr>
            <p:spPr>
              <a:xfrm>
                <a:off x="4173425" y="0"/>
                <a:ext cx="400609" cy="1009625"/>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2B1D7"/>
              </a:solidFill>
              <a:ln w="12700" cap="flat">
                <a:noFill/>
                <a:miter lim="400000"/>
              </a:ln>
              <a:effectLst/>
            </p:spPr>
            <p:txBody>
              <a:bodyPr wrap="square" lIns="0" tIns="0" rIns="0" bIns="0" numCol="1" anchor="t">
                <a:noAutofit/>
              </a:bodyPr>
              <a:lstStyle/>
              <a:p>
                <a:pPr lvl="0"/>
                <a:endParaRPr>
                  <a:latin typeface="+mj-lt"/>
                </a:endParaRPr>
              </a:p>
            </p:txBody>
          </p:sp>
          <p:sp>
            <p:nvSpPr>
              <p:cNvPr id="17" name="Shape 17">
                <a:extLst>
                  <a:ext uri="{FF2B5EF4-FFF2-40B4-BE49-F238E27FC236}">
                    <a16:creationId xmlns:a16="http://schemas.microsoft.com/office/drawing/2014/main" id="{5F045B56-BC4D-7398-8E64-4E0432091B40}"/>
                  </a:ext>
                </a:extLst>
              </p:cNvPr>
              <p:cNvSpPr/>
              <p:nvPr/>
            </p:nvSpPr>
            <p:spPr>
              <a:xfrm>
                <a:off x="2086712" y="0"/>
                <a:ext cx="400609" cy="1009625"/>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484C9"/>
              </a:solidFill>
              <a:ln w="12700" cap="flat">
                <a:noFill/>
                <a:miter lim="400000"/>
              </a:ln>
              <a:effectLst/>
            </p:spPr>
            <p:txBody>
              <a:bodyPr wrap="square" lIns="0" tIns="0" rIns="0" bIns="0" numCol="1" anchor="t">
                <a:noAutofit/>
              </a:bodyPr>
              <a:lstStyle/>
              <a:p>
                <a:pPr lvl="0"/>
                <a:endParaRPr>
                  <a:latin typeface="+mj-lt"/>
                </a:endParaRPr>
              </a:p>
            </p:txBody>
          </p:sp>
          <p:sp>
            <p:nvSpPr>
              <p:cNvPr id="18" name="Shape 18">
                <a:extLst>
                  <a:ext uri="{FF2B5EF4-FFF2-40B4-BE49-F238E27FC236}">
                    <a16:creationId xmlns:a16="http://schemas.microsoft.com/office/drawing/2014/main" id="{AF532C02-ABC3-ABBF-3BE1-F730A07AB42F}"/>
                  </a:ext>
                </a:extLst>
              </p:cNvPr>
              <p:cNvSpPr/>
              <p:nvPr/>
            </p:nvSpPr>
            <p:spPr>
              <a:xfrm>
                <a:off x="1043356" y="0"/>
                <a:ext cx="400609" cy="1009625"/>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sp>
            <p:nvSpPr>
              <p:cNvPr id="19" name="Shape 19">
                <a:extLst>
                  <a:ext uri="{FF2B5EF4-FFF2-40B4-BE49-F238E27FC236}">
                    <a16:creationId xmlns:a16="http://schemas.microsoft.com/office/drawing/2014/main" id="{9F6762D1-40A1-E1C7-10B4-F1BE363E5B23}"/>
                  </a:ext>
                </a:extLst>
              </p:cNvPr>
              <p:cNvSpPr/>
              <p:nvPr/>
            </p:nvSpPr>
            <p:spPr>
              <a:xfrm>
                <a:off x="0" y="0"/>
                <a:ext cx="400608" cy="1009625"/>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grpSp>
        <p:grpSp>
          <p:nvGrpSpPr>
            <p:cNvPr id="8" name="Group 27">
              <a:extLst>
                <a:ext uri="{FF2B5EF4-FFF2-40B4-BE49-F238E27FC236}">
                  <a16:creationId xmlns:a16="http://schemas.microsoft.com/office/drawing/2014/main" id="{B9AED44A-F7BD-18DD-171D-A39217D3492A}"/>
                </a:ext>
              </a:extLst>
            </p:cNvPr>
            <p:cNvGrpSpPr/>
            <p:nvPr/>
          </p:nvGrpSpPr>
          <p:grpSpPr>
            <a:xfrm>
              <a:off x="-1" y="-12700"/>
              <a:ext cx="5201355" cy="671661"/>
              <a:chOff x="0" y="0"/>
              <a:chExt cx="5201353" cy="671660"/>
            </a:xfrm>
          </p:grpSpPr>
          <p:sp>
            <p:nvSpPr>
              <p:cNvPr id="9" name="Shape 21">
                <a:extLst>
                  <a:ext uri="{FF2B5EF4-FFF2-40B4-BE49-F238E27FC236}">
                    <a16:creationId xmlns:a16="http://schemas.microsoft.com/office/drawing/2014/main" id="{64859944-78BC-3A45-CD59-18DEAADA229A}"/>
                  </a:ext>
                </a:extLst>
              </p:cNvPr>
              <p:cNvSpPr/>
              <p:nvPr/>
            </p:nvSpPr>
            <p:spPr>
              <a:xfrm>
                <a:off x="2960908" y="0"/>
                <a:ext cx="266508" cy="671660"/>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484C9"/>
              </a:solidFill>
              <a:ln w="12700" cap="flat">
                <a:noFill/>
                <a:miter lim="400000"/>
              </a:ln>
              <a:effectLst/>
            </p:spPr>
            <p:txBody>
              <a:bodyPr wrap="square" lIns="0" tIns="0" rIns="0" bIns="0" numCol="1" anchor="t">
                <a:noAutofit/>
              </a:bodyPr>
              <a:lstStyle/>
              <a:p>
                <a:pPr lvl="0"/>
                <a:endParaRPr>
                  <a:latin typeface="+mj-lt"/>
                </a:endParaRPr>
              </a:p>
            </p:txBody>
          </p:sp>
          <p:sp>
            <p:nvSpPr>
              <p:cNvPr id="10" name="Shape 22">
                <a:extLst>
                  <a:ext uri="{FF2B5EF4-FFF2-40B4-BE49-F238E27FC236}">
                    <a16:creationId xmlns:a16="http://schemas.microsoft.com/office/drawing/2014/main" id="{616AD0A6-64AC-8795-E7CA-C6C14E2565F3}"/>
                  </a:ext>
                </a:extLst>
              </p:cNvPr>
              <p:cNvSpPr/>
              <p:nvPr/>
            </p:nvSpPr>
            <p:spPr>
              <a:xfrm>
                <a:off x="3947877" y="0"/>
                <a:ext cx="266508" cy="671661"/>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2B1D7"/>
              </a:solidFill>
              <a:ln w="12700" cap="flat">
                <a:noFill/>
                <a:miter lim="400000"/>
              </a:ln>
              <a:effectLst/>
            </p:spPr>
            <p:txBody>
              <a:bodyPr wrap="square" lIns="0" tIns="0" rIns="0" bIns="0" numCol="1" anchor="t">
                <a:noAutofit/>
              </a:bodyPr>
              <a:lstStyle/>
              <a:p>
                <a:pPr lvl="0"/>
                <a:endParaRPr>
                  <a:latin typeface="+mj-lt"/>
                </a:endParaRPr>
              </a:p>
            </p:txBody>
          </p:sp>
          <p:sp>
            <p:nvSpPr>
              <p:cNvPr id="11" name="Shape 23">
                <a:extLst>
                  <a:ext uri="{FF2B5EF4-FFF2-40B4-BE49-F238E27FC236}">
                    <a16:creationId xmlns:a16="http://schemas.microsoft.com/office/drawing/2014/main" id="{E5294CB4-0054-D9E1-8588-5726A4F780A2}"/>
                  </a:ext>
                </a:extLst>
              </p:cNvPr>
              <p:cNvSpPr/>
              <p:nvPr/>
            </p:nvSpPr>
            <p:spPr>
              <a:xfrm>
                <a:off x="1973938" y="0"/>
                <a:ext cx="266508" cy="671661"/>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2B1D7"/>
              </a:solidFill>
              <a:ln w="12700" cap="flat">
                <a:noFill/>
                <a:miter lim="400000"/>
              </a:ln>
              <a:effectLst/>
            </p:spPr>
            <p:txBody>
              <a:bodyPr wrap="square" lIns="0" tIns="0" rIns="0" bIns="0" numCol="1" anchor="t">
                <a:noAutofit/>
              </a:bodyPr>
              <a:lstStyle/>
              <a:p>
                <a:pPr lvl="0"/>
                <a:endParaRPr>
                  <a:latin typeface="+mj-lt"/>
                </a:endParaRPr>
              </a:p>
            </p:txBody>
          </p:sp>
          <p:sp>
            <p:nvSpPr>
              <p:cNvPr id="12" name="Shape 24">
                <a:extLst>
                  <a:ext uri="{FF2B5EF4-FFF2-40B4-BE49-F238E27FC236}">
                    <a16:creationId xmlns:a16="http://schemas.microsoft.com/office/drawing/2014/main" id="{6DE457DE-0072-6127-6CA1-6B88ED2CF25E}"/>
                  </a:ext>
                </a:extLst>
              </p:cNvPr>
              <p:cNvSpPr/>
              <p:nvPr/>
            </p:nvSpPr>
            <p:spPr>
              <a:xfrm>
                <a:off x="986969" y="0"/>
                <a:ext cx="266508" cy="671661"/>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197E0"/>
              </a:solidFill>
              <a:ln w="12700" cap="flat">
                <a:noFill/>
                <a:miter lim="400000"/>
              </a:ln>
              <a:effectLst/>
            </p:spPr>
            <p:txBody>
              <a:bodyPr wrap="square" lIns="0" tIns="0" rIns="0" bIns="0" numCol="1" anchor="t">
                <a:noAutofit/>
              </a:bodyPr>
              <a:lstStyle/>
              <a:p>
                <a:pPr lvl="0"/>
                <a:endParaRPr>
                  <a:latin typeface="+mj-lt"/>
                </a:endParaRPr>
              </a:p>
            </p:txBody>
          </p:sp>
          <p:sp>
            <p:nvSpPr>
              <p:cNvPr id="13" name="Shape 25">
                <a:extLst>
                  <a:ext uri="{FF2B5EF4-FFF2-40B4-BE49-F238E27FC236}">
                    <a16:creationId xmlns:a16="http://schemas.microsoft.com/office/drawing/2014/main" id="{1D0172FE-1682-12FA-9B40-8EC608BFE994}"/>
                  </a:ext>
                </a:extLst>
              </p:cNvPr>
              <p:cNvSpPr/>
              <p:nvPr/>
            </p:nvSpPr>
            <p:spPr>
              <a:xfrm>
                <a:off x="0" y="0"/>
                <a:ext cx="266508" cy="671661"/>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484C9"/>
              </a:solidFill>
              <a:ln w="12700" cap="flat">
                <a:noFill/>
                <a:miter lim="400000"/>
              </a:ln>
              <a:effectLst/>
            </p:spPr>
            <p:txBody>
              <a:bodyPr wrap="square" lIns="0" tIns="0" rIns="0" bIns="0" numCol="1" anchor="t">
                <a:noAutofit/>
              </a:bodyPr>
              <a:lstStyle/>
              <a:p>
                <a:pPr lvl="0"/>
                <a:endParaRPr>
                  <a:latin typeface="+mj-lt"/>
                </a:endParaRPr>
              </a:p>
            </p:txBody>
          </p:sp>
          <p:sp>
            <p:nvSpPr>
              <p:cNvPr id="14" name="Shape 26">
                <a:extLst>
                  <a:ext uri="{FF2B5EF4-FFF2-40B4-BE49-F238E27FC236}">
                    <a16:creationId xmlns:a16="http://schemas.microsoft.com/office/drawing/2014/main" id="{6CBBC76D-3D01-2598-4C33-AD501738EB74}"/>
                  </a:ext>
                </a:extLst>
              </p:cNvPr>
              <p:cNvSpPr/>
              <p:nvPr/>
            </p:nvSpPr>
            <p:spPr>
              <a:xfrm>
                <a:off x="4934846" y="0"/>
                <a:ext cx="266508" cy="671661"/>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grpSp>
      </p:grpSp>
      <p:grpSp>
        <p:nvGrpSpPr>
          <p:cNvPr id="26" name="Group 57">
            <a:extLst>
              <a:ext uri="{FF2B5EF4-FFF2-40B4-BE49-F238E27FC236}">
                <a16:creationId xmlns:a16="http://schemas.microsoft.com/office/drawing/2014/main" id="{646DE789-2E46-8C16-B0E0-8F535D7383F5}"/>
              </a:ext>
            </a:extLst>
          </p:cNvPr>
          <p:cNvGrpSpPr/>
          <p:nvPr/>
        </p:nvGrpSpPr>
        <p:grpSpPr>
          <a:xfrm>
            <a:off x="5603470" y="453748"/>
            <a:ext cx="5779607" cy="5550181"/>
            <a:chOff x="0" y="0"/>
            <a:chExt cx="4615908" cy="4336052"/>
          </a:xfrm>
        </p:grpSpPr>
        <p:grpSp>
          <p:nvGrpSpPr>
            <p:cNvPr id="27" name="Group 35">
              <a:extLst>
                <a:ext uri="{FF2B5EF4-FFF2-40B4-BE49-F238E27FC236}">
                  <a16:creationId xmlns:a16="http://schemas.microsoft.com/office/drawing/2014/main" id="{AE580D98-E231-BB87-DD2B-BA8F3F05CF9E}"/>
                </a:ext>
              </a:extLst>
            </p:cNvPr>
            <p:cNvGrpSpPr/>
            <p:nvPr/>
          </p:nvGrpSpPr>
          <p:grpSpPr>
            <a:xfrm>
              <a:off x="0" y="0"/>
              <a:ext cx="4615908" cy="723901"/>
              <a:chOff x="0" y="0"/>
              <a:chExt cx="4615908" cy="723900"/>
            </a:xfrm>
          </p:grpSpPr>
          <p:sp>
            <p:nvSpPr>
              <p:cNvPr id="33" name="Shape 29">
                <a:extLst>
                  <a:ext uri="{FF2B5EF4-FFF2-40B4-BE49-F238E27FC236}">
                    <a16:creationId xmlns:a16="http://schemas.microsoft.com/office/drawing/2014/main" id="{56F47F7B-6A58-A847-54FB-66583CAD7A63}"/>
                  </a:ext>
                </a:extLst>
              </p:cNvPr>
              <p:cNvSpPr/>
              <p:nvPr/>
            </p:nvSpPr>
            <p:spPr>
              <a:xfrm>
                <a:off x="0" y="88900"/>
                <a:ext cx="635000" cy="63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sp>
            <p:nvSpPr>
              <p:cNvPr id="34" name="Shape 32">
                <a:extLst>
                  <a:ext uri="{FF2B5EF4-FFF2-40B4-BE49-F238E27FC236}">
                    <a16:creationId xmlns:a16="http://schemas.microsoft.com/office/drawing/2014/main" id="{F7123E29-5AD8-1812-8BDE-931148DC0BCD}"/>
                  </a:ext>
                </a:extLst>
              </p:cNvPr>
              <p:cNvSpPr/>
              <p:nvPr/>
            </p:nvSpPr>
            <p:spPr>
              <a:xfrm>
                <a:off x="805907" y="0"/>
                <a:ext cx="3810001" cy="377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10000"/>
                  </a:lnSpc>
                  <a:spcBef>
                    <a:spcPts val="3000"/>
                  </a:spcBef>
                  <a:defRPr sz="2000">
                    <a:solidFill>
                      <a:srgbClr val="3483C9"/>
                    </a:solidFill>
                    <a:latin typeface="Helvetica Neue Light"/>
                    <a:ea typeface="Helvetica Neue Light"/>
                    <a:cs typeface="Helvetica Neue Light"/>
                    <a:sym typeface="Helvetica Neue Light"/>
                  </a:defRPr>
                </a:lvl1pPr>
              </a:lstStyle>
              <a:p>
                <a:pPr lvl="0">
                  <a:defRPr sz="1800">
                    <a:solidFill>
                      <a:srgbClr val="000000"/>
                    </a:solidFill>
                  </a:defRPr>
                </a:pPr>
                <a:r>
                  <a:rPr lang="nl-NL" sz="2000">
                    <a:solidFill>
                      <a:srgbClr val="3483C9"/>
                    </a:solidFill>
                    <a:latin typeface="+mj-lt"/>
                  </a:rPr>
                  <a:t>Federatie Medisch Specialisten</a:t>
                </a:r>
                <a:endParaRPr sz="2000">
                  <a:solidFill>
                    <a:srgbClr val="3483C9"/>
                  </a:solidFill>
                  <a:latin typeface="+mj-lt"/>
                </a:endParaRPr>
              </a:p>
            </p:txBody>
          </p:sp>
        </p:grpSp>
        <p:sp>
          <p:nvSpPr>
            <p:cNvPr id="28" name="Shape 37">
              <a:extLst>
                <a:ext uri="{FF2B5EF4-FFF2-40B4-BE49-F238E27FC236}">
                  <a16:creationId xmlns:a16="http://schemas.microsoft.com/office/drawing/2014/main" id="{5F96A42C-D234-7C8E-FE87-0D6267BC9828}"/>
                </a:ext>
              </a:extLst>
            </p:cNvPr>
            <p:cNvSpPr/>
            <p:nvPr/>
          </p:nvSpPr>
          <p:spPr>
            <a:xfrm>
              <a:off x="182314" y="1537810"/>
              <a:ext cx="288415" cy="287892"/>
            </a:xfrm>
            <a:custGeom>
              <a:avLst/>
              <a:gdLst/>
              <a:ahLst/>
              <a:cxnLst>
                <a:cxn ang="0">
                  <a:pos x="wd2" y="hd2"/>
                </a:cxn>
                <a:cxn ang="5400000">
                  <a:pos x="wd2" y="hd2"/>
                </a:cxn>
                <a:cxn ang="10800000">
                  <a:pos x="wd2" y="hd2"/>
                </a:cxn>
                <a:cxn ang="16200000">
                  <a:pos x="wd2" y="hd2"/>
                </a:cxn>
              </a:cxnLst>
              <a:rect l="0" t="0" r="r" b="b"/>
              <a:pathLst>
                <a:path w="21521" h="19263" extrusionOk="0">
                  <a:moveTo>
                    <a:pt x="4750" y="1647"/>
                  </a:moveTo>
                  <a:cubicBezTo>
                    <a:pt x="6498" y="610"/>
                    <a:pt x="8611" y="-1"/>
                    <a:pt x="10868" y="0"/>
                  </a:cubicBezTo>
                  <a:cubicBezTo>
                    <a:pt x="14035" y="2"/>
                    <a:pt x="16998" y="1272"/>
                    <a:pt x="18993" y="3460"/>
                  </a:cubicBezTo>
                  <a:cubicBezTo>
                    <a:pt x="20629" y="5190"/>
                    <a:pt x="21525" y="7373"/>
                    <a:pt x="21521" y="9655"/>
                  </a:cubicBezTo>
                  <a:cubicBezTo>
                    <a:pt x="21514" y="13106"/>
                    <a:pt x="19507" y="16257"/>
                    <a:pt x="16231" y="18022"/>
                  </a:cubicBezTo>
                  <a:cubicBezTo>
                    <a:pt x="9037" y="21599"/>
                    <a:pt x="173" y="17027"/>
                    <a:pt x="2" y="9653"/>
                  </a:cubicBezTo>
                  <a:cubicBezTo>
                    <a:pt x="-75" y="6307"/>
                    <a:pt x="1837" y="3377"/>
                    <a:pt x="4750" y="1647"/>
                  </a:cubicBezTo>
                  <a:close/>
                  <a:moveTo>
                    <a:pt x="5848" y="2373"/>
                  </a:moveTo>
                  <a:cubicBezTo>
                    <a:pt x="5369" y="2637"/>
                    <a:pt x="4918" y="2940"/>
                    <a:pt x="4502" y="3280"/>
                  </a:cubicBezTo>
                  <a:cubicBezTo>
                    <a:pt x="4787" y="3447"/>
                    <a:pt x="5080" y="3603"/>
                    <a:pt x="5380" y="3747"/>
                  </a:cubicBezTo>
                  <a:cubicBezTo>
                    <a:pt x="5681" y="3891"/>
                    <a:pt x="5989" y="4023"/>
                    <a:pt x="6302" y="4143"/>
                  </a:cubicBezTo>
                  <a:cubicBezTo>
                    <a:pt x="6449" y="3726"/>
                    <a:pt x="6611" y="3313"/>
                    <a:pt x="6786" y="2906"/>
                  </a:cubicBezTo>
                  <a:cubicBezTo>
                    <a:pt x="6960" y="2501"/>
                    <a:pt x="7148" y="2102"/>
                    <a:pt x="7350" y="1708"/>
                  </a:cubicBezTo>
                  <a:cubicBezTo>
                    <a:pt x="6827" y="1887"/>
                    <a:pt x="6325" y="2110"/>
                    <a:pt x="5848" y="2373"/>
                  </a:cubicBezTo>
                  <a:close/>
                  <a:moveTo>
                    <a:pt x="8944" y="1271"/>
                  </a:moveTo>
                  <a:cubicBezTo>
                    <a:pt x="8630" y="1787"/>
                    <a:pt x="8346" y="2318"/>
                    <a:pt x="8092" y="2860"/>
                  </a:cubicBezTo>
                  <a:cubicBezTo>
                    <a:pt x="7839" y="3402"/>
                    <a:pt x="7617" y="3954"/>
                    <a:pt x="7426" y="4515"/>
                  </a:cubicBezTo>
                  <a:cubicBezTo>
                    <a:pt x="7887" y="4644"/>
                    <a:pt x="8357" y="4746"/>
                    <a:pt x="8832" y="4822"/>
                  </a:cubicBezTo>
                  <a:cubicBezTo>
                    <a:pt x="9305" y="4898"/>
                    <a:pt x="9783" y="4948"/>
                    <a:pt x="10263" y="4971"/>
                  </a:cubicBezTo>
                  <a:lnTo>
                    <a:pt x="10271" y="1118"/>
                  </a:lnTo>
                  <a:cubicBezTo>
                    <a:pt x="10047" y="1129"/>
                    <a:pt x="9824" y="1147"/>
                    <a:pt x="9602" y="1173"/>
                  </a:cubicBezTo>
                  <a:cubicBezTo>
                    <a:pt x="9382" y="1198"/>
                    <a:pt x="9162" y="1231"/>
                    <a:pt x="8944" y="1271"/>
                  </a:cubicBezTo>
                  <a:close/>
                  <a:moveTo>
                    <a:pt x="3547" y="4065"/>
                  </a:moveTo>
                  <a:cubicBezTo>
                    <a:pt x="2861" y="4776"/>
                    <a:pt x="2316" y="5572"/>
                    <a:pt x="1927" y="6424"/>
                  </a:cubicBezTo>
                  <a:cubicBezTo>
                    <a:pt x="1537" y="7280"/>
                    <a:pt x="1305" y="8175"/>
                    <a:pt x="1239" y="9109"/>
                  </a:cubicBezTo>
                  <a:lnTo>
                    <a:pt x="5376" y="9119"/>
                  </a:lnTo>
                  <a:cubicBezTo>
                    <a:pt x="5396" y="8460"/>
                    <a:pt x="5455" y="7804"/>
                    <a:pt x="5552" y="7151"/>
                  </a:cubicBezTo>
                  <a:cubicBezTo>
                    <a:pt x="5649" y="6504"/>
                    <a:pt x="5783" y="5862"/>
                    <a:pt x="5955" y="5228"/>
                  </a:cubicBezTo>
                  <a:cubicBezTo>
                    <a:pt x="5532" y="5074"/>
                    <a:pt x="5119" y="4899"/>
                    <a:pt x="4717" y="4705"/>
                  </a:cubicBezTo>
                  <a:cubicBezTo>
                    <a:pt x="4314" y="4511"/>
                    <a:pt x="3924" y="4297"/>
                    <a:pt x="3547" y="4065"/>
                  </a:cubicBezTo>
                  <a:close/>
                  <a:moveTo>
                    <a:pt x="11474" y="1110"/>
                  </a:moveTo>
                  <a:lnTo>
                    <a:pt x="11466" y="4963"/>
                  </a:lnTo>
                  <a:cubicBezTo>
                    <a:pt x="11913" y="4940"/>
                    <a:pt x="12359" y="4893"/>
                    <a:pt x="12800" y="4822"/>
                  </a:cubicBezTo>
                  <a:cubicBezTo>
                    <a:pt x="13238" y="4751"/>
                    <a:pt x="13671" y="4657"/>
                    <a:pt x="14096" y="4539"/>
                  </a:cubicBezTo>
                  <a:cubicBezTo>
                    <a:pt x="13904" y="3966"/>
                    <a:pt x="13680" y="3402"/>
                    <a:pt x="13424" y="2850"/>
                  </a:cubicBezTo>
                  <a:cubicBezTo>
                    <a:pt x="13167" y="2296"/>
                    <a:pt x="12878" y="1754"/>
                    <a:pt x="12559" y="1227"/>
                  </a:cubicBezTo>
                  <a:cubicBezTo>
                    <a:pt x="12376" y="1200"/>
                    <a:pt x="12193" y="1176"/>
                    <a:pt x="12009" y="1156"/>
                  </a:cubicBezTo>
                  <a:cubicBezTo>
                    <a:pt x="11831" y="1137"/>
                    <a:pt x="11652" y="1122"/>
                    <a:pt x="11474" y="1110"/>
                  </a:cubicBezTo>
                  <a:close/>
                  <a:moveTo>
                    <a:pt x="14125" y="1613"/>
                  </a:moveTo>
                  <a:cubicBezTo>
                    <a:pt x="14346" y="2024"/>
                    <a:pt x="14549" y="2442"/>
                    <a:pt x="14733" y="2867"/>
                  </a:cubicBezTo>
                  <a:cubicBezTo>
                    <a:pt x="14920" y="3297"/>
                    <a:pt x="15087" y="3734"/>
                    <a:pt x="15234" y="4177"/>
                  </a:cubicBezTo>
                  <a:cubicBezTo>
                    <a:pt x="15574" y="4044"/>
                    <a:pt x="15907" y="3898"/>
                    <a:pt x="16233" y="3740"/>
                  </a:cubicBezTo>
                  <a:cubicBezTo>
                    <a:pt x="16554" y="3584"/>
                    <a:pt x="16867" y="3417"/>
                    <a:pt x="17172" y="3238"/>
                  </a:cubicBezTo>
                  <a:cubicBezTo>
                    <a:pt x="16728" y="2879"/>
                    <a:pt x="16245" y="2560"/>
                    <a:pt x="15730" y="2286"/>
                  </a:cubicBezTo>
                  <a:cubicBezTo>
                    <a:pt x="15221" y="2015"/>
                    <a:pt x="14683" y="1790"/>
                    <a:pt x="14125" y="1613"/>
                  </a:cubicBezTo>
                  <a:close/>
                  <a:moveTo>
                    <a:pt x="7106" y="5587"/>
                  </a:moveTo>
                  <a:cubicBezTo>
                    <a:pt x="6959" y="6165"/>
                    <a:pt x="6842" y="6750"/>
                    <a:pt x="6754" y="7338"/>
                  </a:cubicBezTo>
                  <a:cubicBezTo>
                    <a:pt x="6666" y="7926"/>
                    <a:pt x="6608" y="8517"/>
                    <a:pt x="6579" y="9110"/>
                  </a:cubicBezTo>
                  <a:lnTo>
                    <a:pt x="10260" y="9113"/>
                  </a:lnTo>
                  <a:lnTo>
                    <a:pt x="10258" y="6057"/>
                  </a:lnTo>
                  <a:cubicBezTo>
                    <a:pt x="9725" y="6038"/>
                    <a:pt x="9194" y="5989"/>
                    <a:pt x="8667" y="5911"/>
                  </a:cubicBezTo>
                  <a:cubicBezTo>
                    <a:pt x="8140" y="5832"/>
                    <a:pt x="7618" y="5724"/>
                    <a:pt x="7106" y="5587"/>
                  </a:cubicBezTo>
                  <a:close/>
                  <a:moveTo>
                    <a:pt x="1235" y="10195"/>
                  </a:moveTo>
                  <a:cubicBezTo>
                    <a:pt x="1302" y="11122"/>
                    <a:pt x="1539" y="12041"/>
                    <a:pt x="1927" y="12894"/>
                  </a:cubicBezTo>
                  <a:cubicBezTo>
                    <a:pt x="2314" y="13746"/>
                    <a:pt x="2854" y="14549"/>
                    <a:pt x="3541" y="15260"/>
                  </a:cubicBezTo>
                  <a:cubicBezTo>
                    <a:pt x="3814" y="15088"/>
                    <a:pt x="4095" y="14926"/>
                    <a:pt x="4383" y="14776"/>
                  </a:cubicBezTo>
                  <a:cubicBezTo>
                    <a:pt x="4889" y="14511"/>
                    <a:pt x="5416" y="14282"/>
                    <a:pt x="5960" y="14088"/>
                  </a:cubicBezTo>
                  <a:cubicBezTo>
                    <a:pt x="5784" y="13455"/>
                    <a:pt x="5648" y="12813"/>
                    <a:pt x="5552" y="12165"/>
                  </a:cubicBezTo>
                  <a:cubicBezTo>
                    <a:pt x="5455" y="11513"/>
                    <a:pt x="5399" y="10856"/>
                    <a:pt x="5385" y="10197"/>
                  </a:cubicBezTo>
                  <a:lnTo>
                    <a:pt x="1235" y="10195"/>
                  </a:lnTo>
                  <a:close/>
                  <a:moveTo>
                    <a:pt x="11461" y="6049"/>
                  </a:moveTo>
                  <a:lnTo>
                    <a:pt x="11471" y="9117"/>
                  </a:lnTo>
                  <a:lnTo>
                    <a:pt x="14948" y="9112"/>
                  </a:lnTo>
                  <a:cubicBezTo>
                    <a:pt x="14929" y="8523"/>
                    <a:pt x="14875" y="7935"/>
                    <a:pt x="14788" y="7351"/>
                  </a:cubicBezTo>
                  <a:cubicBezTo>
                    <a:pt x="14701" y="6766"/>
                    <a:pt x="14581" y="6186"/>
                    <a:pt x="14427" y="5613"/>
                  </a:cubicBezTo>
                  <a:cubicBezTo>
                    <a:pt x="13943" y="5735"/>
                    <a:pt x="13452" y="5833"/>
                    <a:pt x="12956" y="5906"/>
                  </a:cubicBezTo>
                  <a:cubicBezTo>
                    <a:pt x="12461" y="5978"/>
                    <a:pt x="11962" y="6026"/>
                    <a:pt x="11461" y="6049"/>
                  </a:cubicBezTo>
                  <a:close/>
                  <a:moveTo>
                    <a:pt x="15572" y="5263"/>
                  </a:moveTo>
                  <a:cubicBezTo>
                    <a:pt x="15742" y="5893"/>
                    <a:pt x="15875" y="6531"/>
                    <a:pt x="15973" y="7174"/>
                  </a:cubicBezTo>
                  <a:cubicBezTo>
                    <a:pt x="16071" y="7818"/>
                    <a:pt x="16134" y="8466"/>
                    <a:pt x="16159" y="9115"/>
                  </a:cubicBezTo>
                  <a:lnTo>
                    <a:pt x="20288" y="9113"/>
                  </a:lnTo>
                  <a:cubicBezTo>
                    <a:pt x="20222" y="8187"/>
                    <a:pt x="19998" y="7291"/>
                    <a:pt x="19612" y="6438"/>
                  </a:cubicBezTo>
                  <a:cubicBezTo>
                    <a:pt x="19229" y="5593"/>
                    <a:pt x="18689" y="4803"/>
                    <a:pt x="18014" y="4096"/>
                  </a:cubicBezTo>
                  <a:cubicBezTo>
                    <a:pt x="17761" y="4249"/>
                    <a:pt x="17515" y="4404"/>
                    <a:pt x="17252" y="4539"/>
                  </a:cubicBezTo>
                  <a:cubicBezTo>
                    <a:pt x="16981" y="4678"/>
                    <a:pt x="16700" y="4803"/>
                    <a:pt x="16417" y="4922"/>
                  </a:cubicBezTo>
                  <a:cubicBezTo>
                    <a:pt x="16138" y="5041"/>
                    <a:pt x="15856" y="5154"/>
                    <a:pt x="15572" y="5263"/>
                  </a:cubicBezTo>
                  <a:close/>
                  <a:moveTo>
                    <a:pt x="6575" y="10196"/>
                  </a:moveTo>
                  <a:cubicBezTo>
                    <a:pt x="6603" y="10793"/>
                    <a:pt x="6661" y="11389"/>
                    <a:pt x="6750" y="11981"/>
                  </a:cubicBezTo>
                  <a:cubicBezTo>
                    <a:pt x="6839" y="12572"/>
                    <a:pt x="6957" y="13158"/>
                    <a:pt x="7106" y="13738"/>
                  </a:cubicBezTo>
                  <a:cubicBezTo>
                    <a:pt x="7614" y="13596"/>
                    <a:pt x="8133" y="13484"/>
                    <a:pt x="8658" y="13404"/>
                  </a:cubicBezTo>
                  <a:cubicBezTo>
                    <a:pt x="9187" y="13322"/>
                    <a:pt x="9721" y="13272"/>
                    <a:pt x="10257" y="13255"/>
                  </a:cubicBezTo>
                  <a:lnTo>
                    <a:pt x="10256" y="10199"/>
                  </a:lnTo>
                  <a:lnTo>
                    <a:pt x="6575" y="10196"/>
                  </a:lnTo>
                  <a:close/>
                  <a:moveTo>
                    <a:pt x="11466" y="10203"/>
                  </a:moveTo>
                  <a:lnTo>
                    <a:pt x="11468" y="13259"/>
                  </a:lnTo>
                  <a:cubicBezTo>
                    <a:pt x="11971" y="13280"/>
                    <a:pt x="12472" y="13329"/>
                    <a:pt x="12968" y="13404"/>
                  </a:cubicBezTo>
                  <a:cubicBezTo>
                    <a:pt x="13459" y="13478"/>
                    <a:pt x="13945" y="13577"/>
                    <a:pt x="14423" y="13702"/>
                  </a:cubicBezTo>
                  <a:cubicBezTo>
                    <a:pt x="14575" y="13128"/>
                    <a:pt x="14695" y="12548"/>
                    <a:pt x="14782" y="11963"/>
                  </a:cubicBezTo>
                  <a:cubicBezTo>
                    <a:pt x="14870" y="11377"/>
                    <a:pt x="14923" y="10788"/>
                    <a:pt x="14944" y="10197"/>
                  </a:cubicBezTo>
                  <a:lnTo>
                    <a:pt x="11466" y="10203"/>
                  </a:lnTo>
                  <a:close/>
                  <a:moveTo>
                    <a:pt x="5381" y="15569"/>
                  </a:moveTo>
                  <a:cubicBezTo>
                    <a:pt x="5082" y="15713"/>
                    <a:pt x="4792" y="15869"/>
                    <a:pt x="4509" y="16036"/>
                  </a:cubicBezTo>
                  <a:cubicBezTo>
                    <a:pt x="4926" y="16380"/>
                    <a:pt x="5377" y="16688"/>
                    <a:pt x="5858" y="16955"/>
                  </a:cubicBezTo>
                  <a:cubicBezTo>
                    <a:pt x="6332" y="17219"/>
                    <a:pt x="6832" y="17442"/>
                    <a:pt x="7352" y="17622"/>
                  </a:cubicBezTo>
                  <a:cubicBezTo>
                    <a:pt x="7142" y="17227"/>
                    <a:pt x="6950" y="16825"/>
                    <a:pt x="6774" y="16417"/>
                  </a:cubicBezTo>
                  <a:cubicBezTo>
                    <a:pt x="6598" y="16008"/>
                    <a:pt x="6440" y="15594"/>
                    <a:pt x="6299" y="15175"/>
                  </a:cubicBezTo>
                  <a:cubicBezTo>
                    <a:pt x="5986" y="15293"/>
                    <a:pt x="5680" y="15425"/>
                    <a:pt x="5381" y="15569"/>
                  </a:cubicBezTo>
                  <a:close/>
                  <a:moveTo>
                    <a:pt x="16155" y="10201"/>
                  </a:moveTo>
                  <a:cubicBezTo>
                    <a:pt x="16133" y="10849"/>
                    <a:pt x="16073" y="11495"/>
                    <a:pt x="15977" y="12137"/>
                  </a:cubicBezTo>
                  <a:cubicBezTo>
                    <a:pt x="15879" y="12784"/>
                    <a:pt x="15745" y="13426"/>
                    <a:pt x="15574" y="14060"/>
                  </a:cubicBezTo>
                  <a:cubicBezTo>
                    <a:pt x="16001" y="14211"/>
                    <a:pt x="16419" y="14384"/>
                    <a:pt x="16826" y="14577"/>
                  </a:cubicBezTo>
                  <a:cubicBezTo>
                    <a:pt x="17236" y="14771"/>
                    <a:pt x="17633" y="14987"/>
                    <a:pt x="18016" y="15222"/>
                  </a:cubicBezTo>
                  <a:cubicBezTo>
                    <a:pt x="18694" y="14513"/>
                    <a:pt x="19224" y="13731"/>
                    <a:pt x="19609" y="12877"/>
                  </a:cubicBezTo>
                  <a:cubicBezTo>
                    <a:pt x="19994" y="12023"/>
                    <a:pt x="20222" y="11118"/>
                    <a:pt x="20283" y="10199"/>
                  </a:cubicBezTo>
                  <a:lnTo>
                    <a:pt x="16155" y="10201"/>
                  </a:lnTo>
                  <a:close/>
                  <a:moveTo>
                    <a:pt x="7429" y="14800"/>
                  </a:moveTo>
                  <a:cubicBezTo>
                    <a:pt x="7620" y="15363"/>
                    <a:pt x="7844" y="15916"/>
                    <a:pt x="8099" y="16458"/>
                  </a:cubicBezTo>
                  <a:cubicBezTo>
                    <a:pt x="8356" y="17002"/>
                    <a:pt x="8644" y="17533"/>
                    <a:pt x="8962" y="18050"/>
                  </a:cubicBezTo>
                  <a:cubicBezTo>
                    <a:pt x="9173" y="18086"/>
                    <a:pt x="9385" y="18116"/>
                    <a:pt x="9598" y="18141"/>
                  </a:cubicBezTo>
                  <a:cubicBezTo>
                    <a:pt x="9820" y="18167"/>
                    <a:pt x="10043" y="18186"/>
                    <a:pt x="10266" y="18199"/>
                  </a:cubicBezTo>
                  <a:lnTo>
                    <a:pt x="10261" y="14353"/>
                  </a:lnTo>
                  <a:cubicBezTo>
                    <a:pt x="9783" y="14371"/>
                    <a:pt x="9307" y="14418"/>
                    <a:pt x="8836" y="14492"/>
                  </a:cubicBezTo>
                  <a:cubicBezTo>
                    <a:pt x="8360" y="14567"/>
                    <a:pt x="7890" y="14670"/>
                    <a:pt x="7429" y="14800"/>
                  </a:cubicBezTo>
                  <a:close/>
                  <a:moveTo>
                    <a:pt x="11472" y="14357"/>
                  </a:moveTo>
                  <a:lnTo>
                    <a:pt x="11464" y="18210"/>
                  </a:lnTo>
                  <a:cubicBezTo>
                    <a:pt x="11645" y="18195"/>
                    <a:pt x="11825" y="18177"/>
                    <a:pt x="12006" y="18156"/>
                  </a:cubicBezTo>
                  <a:cubicBezTo>
                    <a:pt x="12189" y="18134"/>
                    <a:pt x="12372" y="18110"/>
                    <a:pt x="12554" y="18082"/>
                  </a:cubicBezTo>
                  <a:cubicBezTo>
                    <a:pt x="12876" y="17558"/>
                    <a:pt x="13167" y="17018"/>
                    <a:pt x="13425" y="16466"/>
                  </a:cubicBezTo>
                  <a:cubicBezTo>
                    <a:pt x="13684" y="15913"/>
                    <a:pt x="13910" y="15348"/>
                    <a:pt x="14103" y="14773"/>
                  </a:cubicBezTo>
                  <a:cubicBezTo>
                    <a:pt x="13676" y="14656"/>
                    <a:pt x="13242" y="14562"/>
                    <a:pt x="12803" y="14492"/>
                  </a:cubicBezTo>
                  <a:cubicBezTo>
                    <a:pt x="12363" y="14422"/>
                    <a:pt x="11918" y="14377"/>
                    <a:pt x="11472" y="14357"/>
                  </a:cubicBezTo>
                  <a:close/>
                  <a:moveTo>
                    <a:pt x="15240" y="15139"/>
                  </a:moveTo>
                  <a:cubicBezTo>
                    <a:pt x="15090" y="15576"/>
                    <a:pt x="14923" y="16007"/>
                    <a:pt x="14739" y="16433"/>
                  </a:cubicBezTo>
                  <a:cubicBezTo>
                    <a:pt x="14553" y="16863"/>
                    <a:pt x="14350" y="17286"/>
                    <a:pt x="14131" y="17702"/>
                  </a:cubicBezTo>
                  <a:cubicBezTo>
                    <a:pt x="14647" y="17532"/>
                    <a:pt x="15145" y="17322"/>
                    <a:pt x="15621" y="17076"/>
                  </a:cubicBezTo>
                  <a:cubicBezTo>
                    <a:pt x="16176" y="16790"/>
                    <a:pt x="16697" y="16455"/>
                    <a:pt x="17178" y="16076"/>
                  </a:cubicBezTo>
                  <a:cubicBezTo>
                    <a:pt x="16873" y="15891"/>
                    <a:pt x="16558" y="15719"/>
                    <a:pt x="16234" y="15562"/>
                  </a:cubicBezTo>
                  <a:cubicBezTo>
                    <a:pt x="15911" y="15406"/>
                    <a:pt x="15579" y="15265"/>
                    <a:pt x="15240" y="15139"/>
                  </a:cubicBezTo>
                  <a:close/>
                </a:path>
              </a:pathLst>
            </a:custGeom>
            <a:solidFill>
              <a:srgbClr val="FFFFFF"/>
            </a:solidFill>
            <a:ln w="12700" cap="flat">
              <a:noFill/>
              <a:miter lim="400000"/>
            </a:ln>
            <a:effectLst/>
          </p:spPr>
          <p:txBody>
            <a:bodyPr wrap="square" lIns="0" tIns="0" rIns="0" bIns="0" numCol="1" anchor="ctr">
              <a:noAutofit/>
            </a:bodyPr>
            <a:lstStyle/>
            <a:p>
              <a:pPr lvl="0"/>
              <a:endParaRPr>
                <a:latin typeface="+mj-lt"/>
              </a:endParaRPr>
            </a:p>
          </p:txBody>
        </p:sp>
        <p:sp>
          <p:nvSpPr>
            <p:cNvPr id="29" name="Shape 44">
              <a:extLst>
                <a:ext uri="{FF2B5EF4-FFF2-40B4-BE49-F238E27FC236}">
                  <a16:creationId xmlns:a16="http://schemas.microsoft.com/office/drawing/2014/main" id="{5B00ACA9-CEBD-2DA0-AF80-BC44DA3BFA52}"/>
                </a:ext>
              </a:extLst>
            </p:cNvPr>
            <p:cNvSpPr/>
            <p:nvPr/>
          </p:nvSpPr>
          <p:spPr>
            <a:xfrm>
              <a:off x="166644" y="4083766"/>
              <a:ext cx="339811" cy="25228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FFFFFF"/>
            </a:solidFill>
            <a:ln w="12700" cap="flat">
              <a:noFill/>
              <a:miter lim="400000"/>
            </a:ln>
            <a:effectLst/>
          </p:spPr>
          <p:txBody>
            <a:bodyPr wrap="square" lIns="0" tIns="0" rIns="0" bIns="0" numCol="1" anchor="b">
              <a:noAutofit/>
            </a:bodyPr>
            <a:lstStyle/>
            <a:p>
              <a:pPr lvl="0"/>
              <a:endParaRPr>
                <a:latin typeface="+mj-lt"/>
              </a:endParaRPr>
            </a:p>
          </p:txBody>
        </p:sp>
        <p:grpSp>
          <p:nvGrpSpPr>
            <p:cNvPr id="30" name="Group 56">
              <a:extLst>
                <a:ext uri="{FF2B5EF4-FFF2-40B4-BE49-F238E27FC236}">
                  <a16:creationId xmlns:a16="http://schemas.microsoft.com/office/drawing/2014/main" id="{C46F62C5-345E-F963-7CEF-1EE4B68D2386}"/>
                </a:ext>
              </a:extLst>
            </p:cNvPr>
            <p:cNvGrpSpPr/>
            <p:nvPr/>
          </p:nvGrpSpPr>
          <p:grpSpPr>
            <a:xfrm>
              <a:off x="16298" y="2912381"/>
              <a:ext cx="4599610" cy="635002"/>
              <a:chOff x="16298" y="379852"/>
              <a:chExt cx="4599610" cy="635001"/>
            </a:xfrm>
          </p:grpSpPr>
          <p:sp>
            <p:nvSpPr>
              <p:cNvPr id="31" name="Shape 50">
                <a:extLst>
                  <a:ext uri="{FF2B5EF4-FFF2-40B4-BE49-F238E27FC236}">
                    <a16:creationId xmlns:a16="http://schemas.microsoft.com/office/drawing/2014/main" id="{A6E56114-0BFF-4A41-8A35-B7523EEA8D3F}"/>
                  </a:ext>
                </a:extLst>
              </p:cNvPr>
              <p:cNvSpPr/>
              <p:nvPr/>
            </p:nvSpPr>
            <p:spPr>
              <a:xfrm>
                <a:off x="16298" y="379852"/>
                <a:ext cx="635000" cy="63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197E0"/>
              </a:solidFill>
              <a:ln w="12700" cap="flat">
                <a:noFill/>
                <a:miter lim="400000"/>
              </a:ln>
              <a:effectLst/>
            </p:spPr>
            <p:txBody>
              <a:bodyPr wrap="square" lIns="0" tIns="0" rIns="0" bIns="0" numCol="1" anchor="t">
                <a:noAutofit/>
              </a:bodyPr>
              <a:lstStyle/>
              <a:p>
                <a:pPr lvl="0"/>
                <a:endParaRPr>
                  <a:latin typeface="+mj-lt"/>
                </a:endParaRPr>
              </a:p>
            </p:txBody>
          </p:sp>
          <p:sp>
            <p:nvSpPr>
              <p:cNvPr id="32" name="Shape 53">
                <a:extLst>
                  <a:ext uri="{FF2B5EF4-FFF2-40B4-BE49-F238E27FC236}">
                    <a16:creationId xmlns:a16="http://schemas.microsoft.com/office/drawing/2014/main" id="{90A2DCF3-865E-F099-65BF-5C2F03701977}"/>
                  </a:ext>
                </a:extLst>
              </p:cNvPr>
              <p:cNvSpPr/>
              <p:nvPr/>
            </p:nvSpPr>
            <p:spPr>
              <a:xfrm>
                <a:off x="805907" y="409090"/>
                <a:ext cx="3810001" cy="377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10000"/>
                  </a:lnSpc>
                  <a:spcBef>
                    <a:spcPts val="3000"/>
                  </a:spcBef>
                  <a:defRPr sz="2000">
                    <a:solidFill>
                      <a:srgbClr val="3483C9"/>
                    </a:solidFill>
                    <a:latin typeface="Helvetica Neue Light"/>
                    <a:ea typeface="Helvetica Neue Light"/>
                    <a:cs typeface="Helvetica Neue Light"/>
                    <a:sym typeface="Helvetica Neue Light"/>
                  </a:defRPr>
                </a:lvl1pPr>
              </a:lstStyle>
              <a:p>
                <a:pPr lvl="0">
                  <a:defRPr sz="1800">
                    <a:solidFill>
                      <a:srgbClr val="000000"/>
                    </a:solidFill>
                  </a:defRPr>
                </a:pPr>
                <a:r>
                  <a:rPr lang="nl-NL" sz="2000">
                    <a:solidFill>
                      <a:srgbClr val="3483C9"/>
                    </a:solidFill>
                    <a:latin typeface="+mj-lt"/>
                  </a:rPr>
                  <a:t>Wetenschappelijke verenigingen</a:t>
                </a:r>
                <a:endParaRPr sz="2000">
                  <a:solidFill>
                    <a:srgbClr val="3483C9"/>
                  </a:solidFill>
                  <a:latin typeface="+mj-lt"/>
                </a:endParaRPr>
              </a:p>
            </p:txBody>
          </p:sp>
        </p:grpSp>
      </p:grpSp>
      <p:sp>
        <p:nvSpPr>
          <p:cNvPr id="35" name="Tijdelijke aanduiding voor tekst 2">
            <a:extLst>
              <a:ext uri="{FF2B5EF4-FFF2-40B4-BE49-F238E27FC236}">
                <a16:creationId xmlns:a16="http://schemas.microsoft.com/office/drawing/2014/main" id="{8F96C28A-36DD-4C8D-CD4B-4139C3B4483D}"/>
              </a:ext>
            </a:extLst>
          </p:cNvPr>
          <p:cNvSpPr txBox="1">
            <a:spLocks/>
          </p:cNvSpPr>
          <p:nvPr/>
        </p:nvSpPr>
        <p:spPr>
          <a:xfrm>
            <a:off x="6644017" y="1001262"/>
            <a:ext cx="5060303" cy="21829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indent="-223838">
              <a:lnSpc>
                <a:spcPct val="100000"/>
              </a:lnSpc>
              <a:spcBef>
                <a:spcPts val="300"/>
              </a:spcBef>
              <a:spcAft>
                <a:spcPts val="300"/>
              </a:spcAft>
              <a:buClr>
                <a:schemeClr val="accent2"/>
              </a:buClr>
              <a:defRPr sz="1800">
                <a:solidFill>
                  <a:srgbClr val="000000"/>
                </a:solidFill>
              </a:defRPr>
            </a:pPr>
            <a:r>
              <a:rPr lang="nl-NL" sz="1800">
                <a:solidFill>
                  <a:srgbClr val="000000"/>
                </a:solidFill>
              </a:rPr>
              <a:t>Uitwerking werkagenda IZA met partijen</a:t>
            </a:r>
          </a:p>
          <a:p>
            <a:pPr marL="234950" indent="-223838">
              <a:lnSpc>
                <a:spcPct val="100000"/>
              </a:lnSpc>
              <a:spcBef>
                <a:spcPts val="300"/>
              </a:spcBef>
              <a:spcAft>
                <a:spcPts val="300"/>
              </a:spcAft>
              <a:buClr>
                <a:schemeClr val="accent2"/>
              </a:buClr>
              <a:defRPr sz="1800">
                <a:solidFill>
                  <a:srgbClr val="000000"/>
                </a:solidFill>
              </a:defRPr>
            </a:pPr>
            <a:r>
              <a:rPr lang="nl-NL" sz="1800">
                <a:solidFill>
                  <a:srgbClr val="000000"/>
                </a:solidFill>
              </a:rPr>
              <a:t>Per kwartaal landelijk Bestuurlijk overleg</a:t>
            </a:r>
          </a:p>
          <a:p>
            <a:pPr marL="234950" indent="-223838">
              <a:lnSpc>
                <a:spcPct val="100000"/>
              </a:lnSpc>
              <a:spcBef>
                <a:spcPts val="300"/>
              </a:spcBef>
              <a:spcAft>
                <a:spcPts val="300"/>
              </a:spcAft>
              <a:buClr>
                <a:schemeClr val="accent2"/>
              </a:buClr>
              <a:defRPr sz="1800">
                <a:solidFill>
                  <a:srgbClr val="000000"/>
                </a:solidFill>
              </a:defRPr>
            </a:pPr>
            <a:r>
              <a:rPr lang="nl-NL" sz="1800" err="1">
                <a:solidFill>
                  <a:srgbClr val="000000"/>
                </a:solidFill>
              </a:rPr>
              <a:t>Midterm</a:t>
            </a:r>
            <a:r>
              <a:rPr lang="nl-NL" sz="1800">
                <a:solidFill>
                  <a:srgbClr val="000000"/>
                </a:solidFill>
              </a:rPr>
              <a:t> review (2024)</a:t>
            </a:r>
          </a:p>
          <a:p>
            <a:pPr marL="234950" indent="-223838">
              <a:lnSpc>
                <a:spcPct val="100000"/>
              </a:lnSpc>
              <a:spcBef>
                <a:spcPts val="300"/>
              </a:spcBef>
              <a:spcAft>
                <a:spcPts val="300"/>
              </a:spcAft>
              <a:buClr>
                <a:schemeClr val="accent2"/>
              </a:buClr>
              <a:defRPr sz="1800">
                <a:solidFill>
                  <a:srgbClr val="000000"/>
                </a:solidFill>
              </a:defRPr>
            </a:pPr>
            <a:r>
              <a:rPr lang="nl-NL" sz="1800">
                <a:solidFill>
                  <a:srgbClr val="000000"/>
                </a:solidFill>
              </a:rPr>
              <a:t>Bijdragen aan /bewaking van programma’s /tafels/afspraken</a:t>
            </a:r>
          </a:p>
          <a:p>
            <a:pPr marL="234950" indent="-223838">
              <a:lnSpc>
                <a:spcPct val="100000"/>
              </a:lnSpc>
              <a:spcBef>
                <a:spcPts val="300"/>
              </a:spcBef>
              <a:spcAft>
                <a:spcPts val="300"/>
              </a:spcAft>
              <a:buClr>
                <a:schemeClr val="accent2"/>
              </a:buClr>
              <a:defRPr sz="1800">
                <a:solidFill>
                  <a:srgbClr val="000000"/>
                </a:solidFill>
              </a:defRPr>
            </a:pPr>
            <a:r>
              <a:rPr lang="nl-NL" sz="1800">
                <a:solidFill>
                  <a:srgbClr val="000000"/>
                </a:solidFill>
              </a:rPr>
              <a:t>(Proactieve) beleidsvorming </a:t>
            </a:r>
          </a:p>
          <a:p>
            <a:pPr marL="234950" indent="-223838">
              <a:lnSpc>
                <a:spcPct val="100000"/>
              </a:lnSpc>
              <a:spcBef>
                <a:spcPts val="300"/>
              </a:spcBef>
              <a:spcAft>
                <a:spcPts val="300"/>
              </a:spcAft>
              <a:buClr>
                <a:schemeClr val="accent2"/>
              </a:buClr>
              <a:defRPr sz="1800">
                <a:solidFill>
                  <a:srgbClr val="000000"/>
                </a:solidFill>
              </a:defRPr>
            </a:pPr>
            <a:r>
              <a:rPr lang="nl-NL" sz="1800">
                <a:solidFill>
                  <a:srgbClr val="000000"/>
                </a:solidFill>
              </a:rPr>
              <a:t>Ondersteuning </a:t>
            </a:r>
            <a:r>
              <a:rPr lang="nl-NL" sz="1800" err="1">
                <a:solidFill>
                  <a:srgbClr val="000000"/>
                </a:solidFill>
              </a:rPr>
              <a:t>wv</a:t>
            </a:r>
            <a:r>
              <a:rPr lang="nl-NL" sz="1800">
                <a:solidFill>
                  <a:srgbClr val="000000"/>
                </a:solidFill>
              </a:rPr>
              <a:t>-en</a:t>
            </a:r>
          </a:p>
          <a:p>
            <a:pPr marL="234950" indent="-223838">
              <a:lnSpc>
                <a:spcPct val="100000"/>
              </a:lnSpc>
              <a:spcBef>
                <a:spcPts val="300"/>
              </a:spcBef>
              <a:spcAft>
                <a:spcPts val="300"/>
              </a:spcAft>
              <a:buClr>
                <a:schemeClr val="accent2"/>
              </a:buClr>
              <a:defRPr sz="1800">
                <a:solidFill>
                  <a:srgbClr val="000000"/>
                </a:solidFill>
              </a:defRPr>
            </a:pPr>
            <a:r>
              <a:rPr lang="nl-NL" sz="1800">
                <a:solidFill>
                  <a:srgbClr val="000000"/>
                </a:solidFill>
              </a:rPr>
              <a:t>Maken van </a:t>
            </a:r>
            <a:r>
              <a:rPr lang="nl-NL" sz="1800" err="1">
                <a:solidFill>
                  <a:srgbClr val="000000"/>
                </a:solidFill>
              </a:rPr>
              <a:t>factsheets</a:t>
            </a:r>
            <a:r>
              <a:rPr lang="nl-NL" sz="1800">
                <a:solidFill>
                  <a:srgbClr val="000000"/>
                </a:solidFill>
              </a:rPr>
              <a:t> en handreikingen</a:t>
            </a:r>
          </a:p>
          <a:p>
            <a:pPr marL="234950" indent="-223838">
              <a:lnSpc>
                <a:spcPct val="100000"/>
              </a:lnSpc>
              <a:spcBef>
                <a:spcPts val="300"/>
              </a:spcBef>
              <a:spcAft>
                <a:spcPts val="300"/>
              </a:spcAft>
              <a:buClr>
                <a:schemeClr val="accent2"/>
              </a:buClr>
              <a:defRPr sz="1800">
                <a:solidFill>
                  <a:srgbClr val="000000"/>
                </a:solidFill>
              </a:defRPr>
            </a:pPr>
            <a:r>
              <a:rPr lang="nl-NL" sz="1800">
                <a:solidFill>
                  <a:srgbClr val="000000"/>
                </a:solidFill>
              </a:rPr>
              <a:t>Communicatie en lobby</a:t>
            </a:r>
          </a:p>
          <a:p>
            <a:pPr>
              <a:lnSpc>
                <a:spcPct val="100000"/>
              </a:lnSpc>
            </a:pPr>
            <a:endParaRPr lang="nl-NL" sz="1400"/>
          </a:p>
        </p:txBody>
      </p:sp>
      <p:sp>
        <p:nvSpPr>
          <p:cNvPr id="36" name="Tijdelijke aanduiding voor tekst 2">
            <a:extLst>
              <a:ext uri="{FF2B5EF4-FFF2-40B4-BE49-F238E27FC236}">
                <a16:creationId xmlns:a16="http://schemas.microsoft.com/office/drawing/2014/main" id="{DC040637-0B87-B658-F10B-CCED02047421}"/>
              </a:ext>
            </a:extLst>
          </p:cNvPr>
          <p:cNvSpPr txBox="1">
            <a:spLocks/>
          </p:cNvSpPr>
          <p:nvPr/>
        </p:nvSpPr>
        <p:spPr>
          <a:xfrm>
            <a:off x="6592221" y="4750983"/>
            <a:ext cx="5060303" cy="2182962"/>
          </a:xfrm>
          <a:prstGeom prst="rect">
            <a:avLst/>
          </a:prstGeom>
        </p:spPr>
        <p:txBody>
          <a:bodyPr vert="horz" lIns="91440" tIns="45720" rIns="91440" bIns="45720" numCol="1" spcCol="720000" rtlCol="0">
            <a:noAutofit/>
          </a:bodyPr>
          <a:lstStyle>
            <a:lvl1pPr marL="0" indent="-11113" algn="l" defTabSz="914400" rtl="0" eaLnBrk="1" latinLnBrk="0" hangingPunct="1">
              <a:lnSpc>
                <a:spcPct val="150000"/>
              </a:lnSpc>
              <a:spcBef>
                <a:spcPts val="0"/>
              </a:spcBef>
              <a:buFont typeface="Arial" panose="020B0604020202020204" pitchFamily="34" charset="0"/>
              <a:buNone/>
              <a:tabLst/>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indent="-223838">
              <a:lnSpc>
                <a:spcPct val="100000"/>
              </a:lnSpc>
              <a:spcBef>
                <a:spcPts val="300"/>
              </a:spcBef>
              <a:spcAft>
                <a:spcPts val="300"/>
              </a:spcAft>
              <a:buClr>
                <a:schemeClr val="accent2"/>
              </a:buClr>
              <a:buFont typeface="Arial" panose="020B0604020202020204" pitchFamily="34" charset="0"/>
              <a:buChar char="•"/>
              <a:defRPr sz="1800">
                <a:solidFill>
                  <a:srgbClr val="000000"/>
                </a:solidFill>
              </a:defRPr>
            </a:pPr>
            <a:r>
              <a:rPr lang="nl-NL" sz="1800">
                <a:solidFill>
                  <a:srgbClr val="000000"/>
                </a:solidFill>
              </a:rPr>
              <a:t>Bijdragen aan programma’s /tafels/afspraken</a:t>
            </a:r>
          </a:p>
          <a:p>
            <a:pPr marL="234950" indent="-223838">
              <a:lnSpc>
                <a:spcPct val="100000"/>
              </a:lnSpc>
              <a:spcBef>
                <a:spcPts val="300"/>
              </a:spcBef>
              <a:spcAft>
                <a:spcPts val="300"/>
              </a:spcAft>
              <a:buClr>
                <a:schemeClr val="accent2"/>
              </a:buClr>
              <a:buFont typeface="Arial" panose="020B0604020202020204" pitchFamily="34" charset="0"/>
              <a:buChar char="•"/>
              <a:defRPr sz="1800">
                <a:solidFill>
                  <a:srgbClr val="000000"/>
                </a:solidFill>
              </a:defRPr>
            </a:pPr>
            <a:r>
              <a:rPr lang="nl-NL" sz="1800">
                <a:solidFill>
                  <a:srgbClr val="000000"/>
                </a:solidFill>
              </a:rPr>
              <a:t>Inzichtelijk maken onderbouwing / bewijslast passende zorg (richtlijnen)</a:t>
            </a:r>
          </a:p>
          <a:p>
            <a:pPr marL="234950" indent="-223838">
              <a:lnSpc>
                <a:spcPct val="100000"/>
              </a:lnSpc>
              <a:spcBef>
                <a:spcPts val="300"/>
              </a:spcBef>
              <a:spcAft>
                <a:spcPts val="300"/>
              </a:spcAft>
              <a:buClr>
                <a:schemeClr val="accent2"/>
              </a:buClr>
              <a:buFont typeface="Arial" panose="020B0604020202020204" pitchFamily="34" charset="0"/>
              <a:buChar char="•"/>
              <a:defRPr sz="1800">
                <a:solidFill>
                  <a:srgbClr val="000000"/>
                </a:solidFill>
              </a:defRPr>
            </a:pPr>
            <a:r>
              <a:rPr lang="nl-NL" sz="1800">
                <a:solidFill>
                  <a:srgbClr val="000000"/>
                </a:solidFill>
              </a:rPr>
              <a:t>Ondersteunen en informeren van leden</a:t>
            </a:r>
          </a:p>
          <a:p>
            <a:pPr marL="234950" indent="-223838">
              <a:lnSpc>
                <a:spcPct val="100000"/>
              </a:lnSpc>
              <a:spcBef>
                <a:spcPts val="300"/>
              </a:spcBef>
              <a:spcAft>
                <a:spcPts val="300"/>
              </a:spcAft>
              <a:buClr>
                <a:schemeClr val="accent2"/>
              </a:buClr>
              <a:buFont typeface="Arial" panose="020B0604020202020204" pitchFamily="34" charset="0"/>
              <a:buChar char="•"/>
              <a:defRPr sz="1800">
                <a:solidFill>
                  <a:srgbClr val="000000"/>
                </a:solidFill>
              </a:defRPr>
            </a:pPr>
            <a:endParaRPr lang="nl-NL" sz="1800">
              <a:solidFill>
                <a:srgbClr val="000000"/>
              </a:solidFill>
            </a:endParaRPr>
          </a:p>
          <a:p>
            <a:pPr>
              <a:lnSpc>
                <a:spcPct val="100000"/>
              </a:lnSpc>
            </a:pPr>
            <a:endParaRPr lang="nl-NL" sz="1400"/>
          </a:p>
        </p:txBody>
      </p:sp>
      <p:pic>
        <p:nvPicPr>
          <p:cNvPr id="37" name="Afbeelding 36" descr="Afbeelding met tekst, visitekaartje&#10;&#10;Automatisch gegenereerde beschrijving">
            <a:extLst>
              <a:ext uri="{FF2B5EF4-FFF2-40B4-BE49-F238E27FC236}">
                <a16:creationId xmlns:a16="http://schemas.microsoft.com/office/drawing/2014/main" id="{6A974D76-782D-E75C-6E9D-B9FACD511AD2}"/>
              </a:ext>
            </a:extLst>
          </p:cNvPr>
          <p:cNvPicPr>
            <a:picLocks noChangeAspect="1"/>
          </p:cNvPicPr>
          <p:nvPr/>
        </p:nvPicPr>
        <p:blipFill>
          <a:blip r:embed="rId3"/>
          <a:stretch>
            <a:fillRect/>
          </a:stretch>
        </p:blipFill>
        <p:spPr>
          <a:xfrm>
            <a:off x="5579449" y="529472"/>
            <a:ext cx="883945" cy="883945"/>
          </a:xfrm>
          <a:prstGeom prst="ellipse">
            <a:avLst/>
          </a:prstGeom>
        </p:spPr>
      </p:pic>
    </p:spTree>
    <p:extLst>
      <p:ext uri="{BB962C8B-B14F-4D97-AF65-F5344CB8AC3E}">
        <p14:creationId xmlns:p14="http://schemas.microsoft.com/office/powerpoint/2010/main" val="1148400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B25A308-3A4F-AA56-C025-F1EFA4004631}"/>
              </a:ext>
            </a:extLst>
          </p:cNvPr>
          <p:cNvSpPr txBox="1">
            <a:spLocks/>
          </p:cNvSpPr>
          <p:nvPr/>
        </p:nvSpPr>
        <p:spPr>
          <a:xfrm>
            <a:off x="700881" y="1001262"/>
            <a:ext cx="4488957" cy="939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a:latin typeface="+mj-lt"/>
              </a:rPr>
              <a:t>Hoe verder met het IZA ?</a:t>
            </a:r>
          </a:p>
        </p:txBody>
      </p:sp>
      <p:grpSp>
        <p:nvGrpSpPr>
          <p:cNvPr id="3" name="Group 28">
            <a:extLst>
              <a:ext uri="{FF2B5EF4-FFF2-40B4-BE49-F238E27FC236}">
                <a16:creationId xmlns:a16="http://schemas.microsoft.com/office/drawing/2014/main" id="{71F87449-A737-48E7-57B9-8366133033C9}"/>
              </a:ext>
            </a:extLst>
          </p:cNvPr>
          <p:cNvGrpSpPr/>
          <p:nvPr/>
        </p:nvGrpSpPr>
        <p:grpSpPr>
          <a:xfrm>
            <a:off x="808924" y="2726041"/>
            <a:ext cx="4073972" cy="3403877"/>
            <a:chOff x="0" y="-12699"/>
            <a:chExt cx="5201353" cy="3805184"/>
          </a:xfrm>
        </p:grpSpPr>
        <p:sp>
          <p:nvSpPr>
            <p:cNvPr id="4" name="Shape 6">
              <a:extLst>
                <a:ext uri="{FF2B5EF4-FFF2-40B4-BE49-F238E27FC236}">
                  <a16:creationId xmlns:a16="http://schemas.microsoft.com/office/drawing/2014/main" id="{66218E45-66D3-ABD9-857A-9628CB43E956}"/>
                </a:ext>
              </a:extLst>
            </p:cNvPr>
            <p:cNvSpPr/>
            <p:nvPr/>
          </p:nvSpPr>
          <p:spPr>
            <a:xfrm>
              <a:off x="2199857" y="1772168"/>
              <a:ext cx="801640" cy="202031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197E0"/>
            </a:solidFill>
            <a:ln w="12700" cap="flat">
              <a:noFill/>
              <a:miter lim="400000"/>
            </a:ln>
            <a:effectLst/>
          </p:spPr>
          <p:txBody>
            <a:bodyPr wrap="square" lIns="0" tIns="0" rIns="0" bIns="0" numCol="1" anchor="t">
              <a:noAutofit/>
            </a:bodyPr>
            <a:lstStyle/>
            <a:p>
              <a:pPr lvl="0"/>
              <a:endParaRPr>
                <a:latin typeface="+mj-lt"/>
              </a:endParaRPr>
            </a:p>
          </p:txBody>
        </p:sp>
        <p:grpSp>
          <p:nvGrpSpPr>
            <p:cNvPr id="5" name="Group 9">
              <a:extLst>
                <a:ext uri="{FF2B5EF4-FFF2-40B4-BE49-F238E27FC236}">
                  <a16:creationId xmlns:a16="http://schemas.microsoft.com/office/drawing/2014/main" id="{95830722-61FF-1BD6-BE51-4B761D7E0139}"/>
                </a:ext>
              </a:extLst>
            </p:cNvPr>
            <p:cNvGrpSpPr/>
            <p:nvPr/>
          </p:nvGrpSpPr>
          <p:grpSpPr>
            <a:xfrm>
              <a:off x="1203890" y="1523167"/>
              <a:ext cx="2793573" cy="1696746"/>
              <a:chOff x="0" y="0"/>
              <a:chExt cx="2793572" cy="1696744"/>
            </a:xfrm>
          </p:grpSpPr>
          <p:sp>
            <p:nvSpPr>
              <p:cNvPr id="24" name="Shape 7">
                <a:extLst>
                  <a:ext uri="{FF2B5EF4-FFF2-40B4-BE49-F238E27FC236}">
                    <a16:creationId xmlns:a16="http://schemas.microsoft.com/office/drawing/2014/main" id="{77613874-2D00-C1A6-CD18-F56808B61CD2}"/>
                  </a:ext>
                </a:extLst>
              </p:cNvPr>
              <p:cNvSpPr/>
              <p:nvPr/>
            </p:nvSpPr>
            <p:spPr>
              <a:xfrm>
                <a:off x="2125610" y="13325"/>
                <a:ext cx="667963" cy="1683420"/>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sp>
            <p:nvSpPr>
              <p:cNvPr id="25" name="Shape 8">
                <a:extLst>
                  <a:ext uri="{FF2B5EF4-FFF2-40B4-BE49-F238E27FC236}">
                    <a16:creationId xmlns:a16="http://schemas.microsoft.com/office/drawing/2014/main" id="{9C02628D-D681-3EBD-5077-07CDBDA71EC6}"/>
                  </a:ext>
                </a:extLst>
              </p:cNvPr>
              <p:cNvSpPr/>
              <p:nvPr/>
            </p:nvSpPr>
            <p:spPr>
              <a:xfrm>
                <a:off x="0" y="0"/>
                <a:ext cx="667962" cy="1683419"/>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grpSp>
        <p:grpSp>
          <p:nvGrpSpPr>
            <p:cNvPr id="6" name="Group 14">
              <a:extLst>
                <a:ext uri="{FF2B5EF4-FFF2-40B4-BE49-F238E27FC236}">
                  <a16:creationId xmlns:a16="http://schemas.microsoft.com/office/drawing/2014/main" id="{082CC9FA-DC87-1710-162E-C23231ACAEAA}"/>
                </a:ext>
              </a:extLst>
            </p:cNvPr>
            <p:cNvGrpSpPr/>
            <p:nvPr/>
          </p:nvGrpSpPr>
          <p:grpSpPr>
            <a:xfrm>
              <a:off x="692588" y="793253"/>
              <a:ext cx="3816178" cy="1334173"/>
              <a:chOff x="0" y="0"/>
              <a:chExt cx="3816176" cy="1334172"/>
            </a:xfrm>
          </p:grpSpPr>
          <p:sp>
            <p:nvSpPr>
              <p:cNvPr id="20" name="Shape 10">
                <a:extLst>
                  <a:ext uri="{FF2B5EF4-FFF2-40B4-BE49-F238E27FC236}">
                    <a16:creationId xmlns:a16="http://schemas.microsoft.com/office/drawing/2014/main" id="{45BA098B-8B4C-A82B-BFAB-B496D0B392C4}"/>
                  </a:ext>
                </a:extLst>
              </p:cNvPr>
              <p:cNvSpPr/>
              <p:nvPr/>
            </p:nvSpPr>
            <p:spPr>
              <a:xfrm>
                <a:off x="0" y="0"/>
                <a:ext cx="529385" cy="1334172"/>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197E0"/>
              </a:solidFill>
              <a:ln w="12700" cap="flat">
                <a:noFill/>
                <a:miter lim="400000"/>
              </a:ln>
              <a:effectLst/>
            </p:spPr>
            <p:txBody>
              <a:bodyPr wrap="square" lIns="0" tIns="0" rIns="0" bIns="0" numCol="1" anchor="t">
                <a:noAutofit/>
              </a:bodyPr>
              <a:lstStyle/>
              <a:p>
                <a:pPr lvl="0"/>
                <a:endParaRPr>
                  <a:latin typeface="+mj-lt"/>
                </a:endParaRPr>
              </a:p>
            </p:txBody>
          </p:sp>
          <p:sp>
            <p:nvSpPr>
              <p:cNvPr id="21" name="Shape 11">
                <a:extLst>
                  <a:ext uri="{FF2B5EF4-FFF2-40B4-BE49-F238E27FC236}">
                    <a16:creationId xmlns:a16="http://schemas.microsoft.com/office/drawing/2014/main" id="{44C06B07-288A-566E-ED34-CB503442449D}"/>
                  </a:ext>
                </a:extLst>
              </p:cNvPr>
              <p:cNvSpPr/>
              <p:nvPr/>
            </p:nvSpPr>
            <p:spPr>
              <a:xfrm>
                <a:off x="1095597" y="0"/>
                <a:ext cx="529386" cy="133417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484C9"/>
              </a:solidFill>
              <a:ln w="12700" cap="flat">
                <a:noFill/>
                <a:miter lim="400000"/>
              </a:ln>
              <a:effectLst/>
            </p:spPr>
            <p:txBody>
              <a:bodyPr wrap="square" lIns="0" tIns="0" rIns="0" bIns="0" numCol="1" anchor="t">
                <a:noAutofit/>
              </a:bodyPr>
              <a:lstStyle/>
              <a:p>
                <a:pPr lvl="0"/>
                <a:endParaRPr>
                  <a:latin typeface="+mj-lt"/>
                </a:endParaRPr>
              </a:p>
            </p:txBody>
          </p:sp>
          <p:sp>
            <p:nvSpPr>
              <p:cNvPr id="22" name="Shape 12">
                <a:extLst>
                  <a:ext uri="{FF2B5EF4-FFF2-40B4-BE49-F238E27FC236}">
                    <a16:creationId xmlns:a16="http://schemas.microsoft.com/office/drawing/2014/main" id="{2A89F17D-0FD5-09D3-2BD8-39415F4EF7F5}"/>
                  </a:ext>
                </a:extLst>
              </p:cNvPr>
              <p:cNvSpPr/>
              <p:nvPr/>
            </p:nvSpPr>
            <p:spPr>
              <a:xfrm>
                <a:off x="2191195" y="0"/>
                <a:ext cx="529385" cy="133417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484C9"/>
              </a:solidFill>
              <a:ln w="12700" cap="flat">
                <a:noFill/>
                <a:miter lim="400000"/>
              </a:ln>
              <a:effectLst/>
            </p:spPr>
            <p:txBody>
              <a:bodyPr wrap="square" lIns="0" tIns="0" rIns="0" bIns="0" numCol="1" anchor="t">
                <a:noAutofit/>
              </a:bodyPr>
              <a:lstStyle/>
              <a:p>
                <a:pPr lvl="0"/>
                <a:endParaRPr>
                  <a:latin typeface="+mj-lt"/>
                </a:endParaRPr>
              </a:p>
            </p:txBody>
          </p:sp>
          <p:sp>
            <p:nvSpPr>
              <p:cNvPr id="23" name="Shape 13">
                <a:extLst>
                  <a:ext uri="{FF2B5EF4-FFF2-40B4-BE49-F238E27FC236}">
                    <a16:creationId xmlns:a16="http://schemas.microsoft.com/office/drawing/2014/main" id="{7C072FC6-E820-065F-8940-3DC32035E543}"/>
                  </a:ext>
                </a:extLst>
              </p:cNvPr>
              <p:cNvSpPr/>
              <p:nvPr/>
            </p:nvSpPr>
            <p:spPr>
              <a:xfrm>
                <a:off x="3286792" y="0"/>
                <a:ext cx="529385" cy="133417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197E0"/>
              </a:solidFill>
              <a:ln w="12700" cap="flat">
                <a:noFill/>
                <a:miter lim="400000"/>
              </a:ln>
              <a:effectLst/>
            </p:spPr>
            <p:txBody>
              <a:bodyPr wrap="square" lIns="0" tIns="0" rIns="0" bIns="0" numCol="1" anchor="t">
                <a:noAutofit/>
              </a:bodyPr>
              <a:lstStyle/>
              <a:p>
                <a:pPr lvl="0"/>
                <a:endParaRPr>
                  <a:latin typeface="+mj-lt"/>
                </a:endParaRPr>
              </a:p>
            </p:txBody>
          </p:sp>
        </p:grpSp>
        <p:grpSp>
          <p:nvGrpSpPr>
            <p:cNvPr id="7" name="Group 20">
              <a:extLst>
                <a:ext uri="{FF2B5EF4-FFF2-40B4-BE49-F238E27FC236}">
                  <a16:creationId xmlns:a16="http://schemas.microsoft.com/office/drawing/2014/main" id="{9DFBBD3F-B83D-5B2A-F707-7CA4976F3BB4}"/>
                </a:ext>
              </a:extLst>
            </p:cNvPr>
            <p:cNvGrpSpPr/>
            <p:nvPr/>
          </p:nvGrpSpPr>
          <p:grpSpPr>
            <a:xfrm>
              <a:off x="313660" y="296479"/>
              <a:ext cx="4574034" cy="1009625"/>
              <a:chOff x="0" y="0"/>
              <a:chExt cx="4574033" cy="1009624"/>
            </a:xfrm>
          </p:grpSpPr>
          <p:sp>
            <p:nvSpPr>
              <p:cNvPr id="15" name="Shape 15">
                <a:extLst>
                  <a:ext uri="{FF2B5EF4-FFF2-40B4-BE49-F238E27FC236}">
                    <a16:creationId xmlns:a16="http://schemas.microsoft.com/office/drawing/2014/main" id="{8FCCA576-8D8F-CBCF-0FDA-49639B21A5FB}"/>
                  </a:ext>
                </a:extLst>
              </p:cNvPr>
              <p:cNvSpPr/>
              <p:nvPr/>
            </p:nvSpPr>
            <p:spPr>
              <a:xfrm>
                <a:off x="3130069" y="0"/>
                <a:ext cx="400608" cy="1009625"/>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sp>
            <p:nvSpPr>
              <p:cNvPr id="16" name="Shape 16">
                <a:extLst>
                  <a:ext uri="{FF2B5EF4-FFF2-40B4-BE49-F238E27FC236}">
                    <a16:creationId xmlns:a16="http://schemas.microsoft.com/office/drawing/2014/main" id="{9C434B77-5D96-69B6-F916-D06CD98D0336}"/>
                  </a:ext>
                </a:extLst>
              </p:cNvPr>
              <p:cNvSpPr/>
              <p:nvPr/>
            </p:nvSpPr>
            <p:spPr>
              <a:xfrm>
                <a:off x="4173425" y="0"/>
                <a:ext cx="400609" cy="1009625"/>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2B1D7"/>
              </a:solidFill>
              <a:ln w="12700" cap="flat">
                <a:noFill/>
                <a:miter lim="400000"/>
              </a:ln>
              <a:effectLst/>
            </p:spPr>
            <p:txBody>
              <a:bodyPr wrap="square" lIns="0" tIns="0" rIns="0" bIns="0" numCol="1" anchor="t">
                <a:noAutofit/>
              </a:bodyPr>
              <a:lstStyle/>
              <a:p>
                <a:pPr lvl="0"/>
                <a:endParaRPr>
                  <a:latin typeface="+mj-lt"/>
                </a:endParaRPr>
              </a:p>
            </p:txBody>
          </p:sp>
          <p:sp>
            <p:nvSpPr>
              <p:cNvPr id="17" name="Shape 17">
                <a:extLst>
                  <a:ext uri="{FF2B5EF4-FFF2-40B4-BE49-F238E27FC236}">
                    <a16:creationId xmlns:a16="http://schemas.microsoft.com/office/drawing/2014/main" id="{5F045B56-BC4D-7398-8E64-4E0432091B40}"/>
                  </a:ext>
                </a:extLst>
              </p:cNvPr>
              <p:cNvSpPr/>
              <p:nvPr/>
            </p:nvSpPr>
            <p:spPr>
              <a:xfrm>
                <a:off x="2086712" y="0"/>
                <a:ext cx="400609" cy="1009625"/>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484C9"/>
              </a:solidFill>
              <a:ln w="12700" cap="flat">
                <a:noFill/>
                <a:miter lim="400000"/>
              </a:ln>
              <a:effectLst/>
            </p:spPr>
            <p:txBody>
              <a:bodyPr wrap="square" lIns="0" tIns="0" rIns="0" bIns="0" numCol="1" anchor="t">
                <a:noAutofit/>
              </a:bodyPr>
              <a:lstStyle/>
              <a:p>
                <a:pPr lvl="0"/>
                <a:endParaRPr>
                  <a:latin typeface="+mj-lt"/>
                </a:endParaRPr>
              </a:p>
            </p:txBody>
          </p:sp>
          <p:sp>
            <p:nvSpPr>
              <p:cNvPr id="18" name="Shape 18">
                <a:extLst>
                  <a:ext uri="{FF2B5EF4-FFF2-40B4-BE49-F238E27FC236}">
                    <a16:creationId xmlns:a16="http://schemas.microsoft.com/office/drawing/2014/main" id="{AF532C02-ABC3-ABBF-3BE1-F730A07AB42F}"/>
                  </a:ext>
                </a:extLst>
              </p:cNvPr>
              <p:cNvSpPr/>
              <p:nvPr/>
            </p:nvSpPr>
            <p:spPr>
              <a:xfrm>
                <a:off x="1043356" y="0"/>
                <a:ext cx="400609" cy="1009625"/>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sp>
            <p:nvSpPr>
              <p:cNvPr id="19" name="Shape 19">
                <a:extLst>
                  <a:ext uri="{FF2B5EF4-FFF2-40B4-BE49-F238E27FC236}">
                    <a16:creationId xmlns:a16="http://schemas.microsoft.com/office/drawing/2014/main" id="{9F6762D1-40A1-E1C7-10B4-F1BE363E5B23}"/>
                  </a:ext>
                </a:extLst>
              </p:cNvPr>
              <p:cNvSpPr/>
              <p:nvPr/>
            </p:nvSpPr>
            <p:spPr>
              <a:xfrm>
                <a:off x="0" y="0"/>
                <a:ext cx="400608" cy="1009625"/>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grpSp>
        <p:grpSp>
          <p:nvGrpSpPr>
            <p:cNvPr id="8" name="Group 27">
              <a:extLst>
                <a:ext uri="{FF2B5EF4-FFF2-40B4-BE49-F238E27FC236}">
                  <a16:creationId xmlns:a16="http://schemas.microsoft.com/office/drawing/2014/main" id="{B9AED44A-F7BD-18DD-171D-A39217D3492A}"/>
                </a:ext>
              </a:extLst>
            </p:cNvPr>
            <p:cNvGrpSpPr/>
            <p:nvPr/>
          </p:nvGrpSpPr>
          <p:grpSpPr>
            <a:xfrm>
              <a:off x="-1" y="-12700"/>
              <a:ext cx="5201355" cy="671661"/>
              <a:chOff x="0" y="0"/>
              <a:chExt cx="5201353" cy="671660"/>
            </a:xfrm>
          </p:grpSpPr>
          <p:sp>
            <p:nvSpPr>
              <p:cNvPr id="9" name="Shape 21">
                <a:extLst>
                  <a:ext uri="{FF2B5EF4-FFF2-40B4-BE49-F238E27FC236}">
                    <a16:creationId xmlns:a16="http://schemas.microsoft.com/office/drawing/2014/main" id="{64859944-78BC-3A45-CD59-18DEAADA229A}"/>
                  </a:ext>
                </a:extLst>
              </p:cNvPr>
              <p:cNvSpPr/>
              <p:nvPr/>
            </p:nvSpPr>
            <p:spPr>
              <a:xfrm>
                <a:off x="2960908" y="0"/>
                <a:ext cx="266508" cy="671660"/>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484C9"/>
              </a:solidFill>
              <a:ln w="12700" cap="flat">
                <a:noFill/>
                <a:miter lim="400000"/>
              </a:ln>
              <a:effectLst/>
            </p:spPr>
            <p:txBody>
              <a:bodyPr wrap="square" lIns="0" tIns="0" rIns="0" bIns="0" numCol="1" anchor="t">
                <a:noAutofit/>
              </a:bodyPr>
              <a:lstStyle/>
              <a:p>
                <a:pPr lvl="0"/>
                <a:endParaRPr>
                  <a:latin typeface="+mj-lt"/>
                </a:endParaRPr>
              </a:p>
            </p:txBody>
          </p:sp>
          <p:sp>
            <p:nvSpPr>
              <p:cNvPr id="10" name="Shape 22">
                <a:extLst>
                  <a:ext uri="{FF2B5EF4-FFF2-40B4-BE49-F238E27FC236}">
                    <a16:creationId xmlns:a16="http://schemas.microsoft.com/office/drawing/2014/main" id="{616AD0A6-64AC-8795-E7CA-C6C14E2565F3}"/>
                  </a:ext>
                </a:extLst>
              </p:cNvPr>
              <p:cNvSpPr/>
              <p:nvPr/>
            </p:nvSpPr>
            <p:spPr>
              <a:xfrm>
                <a:off x="3947877" y="0"/>
                <a:ext cx="266508" cy="671661"/>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2B1D7"/>
              </a:solidFill>
              <a:ln w="12700" cap="flat">
                <a:noFill/>
                <a:miter lim="400000"/>
              </a:ln>
              <a:effectLst/>
            </p:spPr>
            <p:txBody>
              <a:bodyPr wrap="square" lIns="0" tIns="0" rIns="0" bIns="0" numCol="1" anchor="t">
                <a:noAutofit/>
              </a:bodyPr>
              <a:lstStyle/>
              <a:p>
                <a:pPr lvl="0"/>
                <a:endParaRPr>
                  <a:latin typeface="+mj-lt"/>
                </a:endParaRPr>
              </a:p>
            </p:txBody>
          </p:sp>
          <p:sp>
            <p:nvSpPr>
              <p:cNvPr id="11" name="Shape 23">
                <a:extLst>
                  <a:ext uri="{FF2B5EF4-FFF2-40B4-BE49-F238E27FC236}">
                    <a16:creationId xmlns:a16="http://schemas.microsoft.com/office/drawing/2014/main" id="{E5294CB4-0054-D9E1-8588-5726A4F780A2}"/>
                  </a:ext>
                </a:extLst>
              </p:cNvPr>
              <p:cNvSpPr/>
              <p:nvPr/>
            </p:nvSpPr>
            <p:spPr>
              <a:xfrm>
                <a:off x="1973938" y="0"/>
                <a:ext cx="266508" cy="671661"/>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2B1D7"/>
              </a:solidFill>
              <a:ln w="12700" cap="flat">
                <a:noFill/>
                <a:miter lim="400000"/>
              </a:ln>
              <a:effectLst/>
            </p:spPr>
            <p:txBody>
              <a:bodyPr wrap="square" lIns="0" tIns="0" rIns="0" bIns="0" numCol="1" anchor="t">
                <a:noAutofit/>
              </a:bodyPr>
              <a:lstStyle/>
              <a:p>
                <a:pPr lvl="0"/>
                <a:endParaRPr>
                  <a:latin typeface="+mj-lt"/>
                </a:endParaRPr>
              </a:p>
            </p:txBody>
          </p:sp>
          <p:sp>
            <p:nvSpPr>
              <p:cNvPr id="12" name="Shape 24">
                <a:extLst>
                  <a:ext uri="{FF2B5EF4-FFF2-40B4-BE49-F238E27FC236}">
                    <a16:creationId xmlns:a16="http://schemas.microsoft.com/office/drawing/2014/main" id="{6DE457DE-0072-6127-6CA1-6B88ED2CF25E}"/>
                  </a:ext>
                </a:extLst>
              </p:cNvPr>
              <p:cNvSpPr/>
              <p:nvPr/>
            </p:nvSpPr>
            <p:spPr>
              <a:xfrm>
                <a:off x="986969" y="0"/>
                <a:ext cx="266508" cy="671661"/>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197E0"/>
              </a:solidFill>
              <a:ln w="12700" cap="flat">
                <a:noFill/>
                <a:miter lim="400000"/>
              </a:ln>
              <a:effectLst/>
            </p:spPr>
            <p:txBody>
              <a:bodyPr wrap="square" lIns="0" tIns="0" rIns="0" bIns="0" numCol="1" anchor="t">
                <a:noAutofit/>
              </a:bodyPr>
              <a:lstStyle/>
              <a:p>
                <a:pPr lvl="0"/>
                <a:endParaRPr>
                  <a:latin typeface="+mj-lt"/>
                </a:endParaRPr>
              </a:p>
            </p:txBody>
          </p:sp>
          <p:sp>
            <p:nvSpPr>
              <p:cNvPr id="13" name="Shape 25">
                <a:extLst>
                  <a:ext uri="{FF2B5EF4-FFF2-40B4-BE49-F238E27FC236}">
                    <a16:creationId xmlns:a16="http://schemas.microsoft.com/office/drawing/2014/main" id="{1D0172FE-1682-12FA-9B40-8EC608BFE994}"/>
                  </a:ext>
                </a:extLst>
              </p:cNvPr>
              <p:cNvSpPr/>
              <p:nvPr/>
            </p:nvSpPr>
            <p:spPr>
              <a:xfrm>
                <a:off x="0" y="0"/>
                <a:ext cx="266508" cy="671661"/>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3484C9"/>
              </a:solidFill>
              <a:ln w="12700" cap="flat">
                <a:noFill/>
                <a:miter lim="400000"/>
              </a:ln>
              <a:effectLst/>
            </p:spPr>
            <p:txBody>
              <a:bodyPr wrap="square" lIns="0" tIns="0" rIns="0" bIns="0" numCol="1" anchor="t">
                <a:noAutofit/>
              </a:bodyPr>
              <a:lstStyle/>
              <a:p>
                <a:pPr lvl="0"/>
                <a:endParaRPr>
                  <a:latin typeface="+mj-lt"/>
                </a:endParaRPr>
              </a:p>
            </p:txBody>
          </p:sp>
          <p:sp>
            <p:nvSpPr>
              <p:cNvPr id="14" name="Shape 26">
                <a:extLst>
                  <a:ext uri="{FF2B5EF4-FFF2-40B4-BE49-F238E27FC236}">
                    <a16:creationId xmlns:a16="http://schemas.microsoft.com/office/drawing/2014/main" id="{6CBBC76D-3D01-2598-4C33-AD501738EB74}"/>
                  </a:ext>
                </a:extLst>
              </p:cNvPr>
              <p:cNvSpPr/>
              <p:nvPr/>
            </p:nvSpPr>
            <p:spPr>
              <a:xfrm>
                <a:off x="4934846" y="0"/>
                <a:ext cx="266508" cy="671661"/>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grpSp>
      </p:grpSp>
      <p:grpSp>
        <p:nvGrpSpPr>
          <p:cNvPr id="26" name="Group 57">
            <a:extLst>
              <a:ext uri="{FF2B5EF4-FFF2-40B4-BE49-F238E27FC236}">
                <a16:creationId xmlns:a16="http://schemas.microsoft.com/office/drawing/2014/main" id="{646DE789-2E46-8C16-B0E0-8F535D7383F5}"/>
              </a:ext>
            </a:extLst>
          </p:cNvPr>
          <p:cNvGrpSpPr/>
          <p:nvPr/>
        </p:nvGrpSpPr>
        <p:grpSpPr>
          <a:xfrm>
            <a:off x="5581130" y="292283"/>
            <a:ext cx="5779607" cy="5550181"/>
            <a:chOff x="0" y="0"/>
            <a:chExt cx="4615908" cy="4336052"/>
          </a:xfrm>
        </p:grpSpPr>
        <p:grpSp>
          <p:nvGrpSpPr>
            <p:cNvPr id="27" name="Group 35">
              <a:extLst>
                <a:ext uri="{FF2B5EF4-FFF2-40B4-BE49-F238E27FC236}">
                  <a16:creationId xmlns:a16="http://schemas.microsoft.com/office/drawing/2014/main" id="{AE580D98-E231-BB87-DD2B-BA8F3F05CF9E}"/>
                </a:ext>
              </a:extLst>
            </p:cNvPr>
            <p:cNvGrpSpPr/>
            <p:nvPr/>
          </p:nvGrpSpPr>
          <p:grpSpPr>
            <a:xfrm>
              <a:off x="0" y="0"/>
              <a:ext cx="4615908" cy="723901"/>
              <a:chOff x="0" y="0"/>
              <a:chExt cx="4615908" cy="723900"/>
            </a:xfrm>
          </p:grpSpPr>
          <p:sp>
            <p:nvSpPr>
              <p:cNvPr id="33" name="Shape 29">
                <a:extLst>
                  <a:ext uri="{FF2B5EF4-FFF2-40B4-BE49-F238E27FC236}">
                    <a16:creationId xmlns:a16="http://schemas.microsoft.com/office/drawing/2014/main" id="{56F47F7B-6A58-A847-54FB-66583CAD7A63}"/>
                  </a:ext>
                </a:extLst>
              </p:cNvPr>
              <p:cNvSpPr/>
              <p:nvPr/>
            </p:nvSpPr>
            <p:spPr>
              <a:xfrm>
                <a:off x="0" y="88900"/>
                <a:ext cx="635000" cy="635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9B9B9"/>
              </a:solidFill>
              <a:ln w="12700" cap="flat">
                <a:noFill/>
                <a:miter lim="400000"/>
              </a:ln>
              <a:effectLst/>
            </p:spPr>
            <p:txBody>
              <a:bodyPr wrap="square" lIns="0" tIns="0" rIns="0" bIns="0" numCol="1" anchor="t">
                <a:noAutofit/>
              </a:bodyPr>
              <a:lstStyle/>
              <a:p>
                <a:pPr lvl="0"/>
                <a:endParaRPr>
                  <a:latin typeface="+mj-lt"/>
                </a:endParaRPr>
              </a:p>
            </p:txBody>
          </p:sp>
          <p:sp>
            <p:nvSpPr>
              <p:cNvPr id="34" name="Shape 32">
                <a:extLst>
                  <a:ext uri="{FF2B5EF4-FFF2-40B4-BE49-F238E27FC236}">
                    <a16:creationId xmlns:a16="http://schemas.microsoft.com/office/drawing/2014/main" id="{F7123E29-5AD8-1812-8BDE-931148DC0BCD}"/>
                  </a:ext>
                </a:extLst>
              </p:cNvPr>
              <p:cNvSpPr/>
              <p:nvPr/>
            </p:nvSpPr>
            <p:spPr>
              <a:xfrm>
                <a:off x="805907" y="0"/>
                <a:ext cx="3810001" cy="377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10000"/>
                  </a:lnSpc>
                  <a:spcBef>
                    <a:spcPts val="3000"/>
                  </a:spcBef>
                  <a:defRPr sz="2000">
                    <a:solidFill>
                      <a:srgbClr val="3483C9"/>
                    </a:solidFill>
                    <a:latin typeface="Helvetica Neue Light"/>
                    <a:ea typeface="Helvetica Neue Light"/>
                    <a:cs typeface="Helvetica Neue Light"/>
                    <a:sym typeface="Helvetica Neue Light"/>
                  </a:defRPr>
                </a:lvl1pPr>
              </a:lstStyle>
              <a:p>
                <a:pPr lvl="0">
                  <a:defRPr sz="1800">
                    <a:solidFill>
                      <a:srgbClr val="000000"/>
                    </a:solidFill>
                  </a:defRPr>
                </a:pPr>
                <a:r>
                  <a:rPr lang="nl-NL" sz="2000">
                    <a:solidFill>
                      <a:srgbClr val="3483C9"/>
                    </a:solidFill>
                    <a:latin typeface="+mj-lt"/>
                  </a:rPr>
                  <a:t>Lokaal/regionaal/collectieven </a:t>
                </a:r>
              </a:p>
            </p:txBody>
          </p:sp>
        </p:grpSp>
        <p:sp>
          <p:nvSpPr>
            <p:cNvPr id="28" name="Shape 37">
              <a:extLst>
                <a:ext uri="{FF2B5EF4-FFF2-40B4-BE49-F238E27FC236}">
                  <a16:creationId xmlns:a16="http://schemas.microsoft.com/office/drawing/2014/main" id="{5F96A42C-D234-7C8E-FE87-0D6267BC9828}"/>
                </a:ext>
              </a:extLst>
            </p:cNvPr>
            <p:cNvSpPr/>
            <p:nvPr/>
          </p:nvSpPr>
          <p:spPr>
            <a:xfrm>
              <a:off x="182314" y="1537810"/>
              <a:ext cx="288415" cy="287892"/>
            </a:xfrm>
            <a:custGeom>
              <a:avLst/>
              <a:gdLst/>
              <a:ahLst/>
              <a:cxnLst>
                <a:cxn ang="0">
                  <a:pos x="wd2" y="hd2"/>
                </a:cxn>
                <a:cxn ang="5400000">
                  <a:pos x="wd2" y="hd2"/>
                </a:cxn>
                <a:cxn ang="10800000">
                  <a:pos x="wd2" y="hd2"/>
                </a:cxn>
                <a:cxn ang="16200000">
                  <a:pos x="wd2" y="hd2"/>
                </a:cxn>
              </a:cxnLst>
              <a:rect l="0" t="0" r="r" b="b"/>
              <a:pathLst>
                <a:path w="21521" h="19263" extrusionOk="0">
                  <a:moveTo>
                    <a:pt x="4750" y="1647"/>
                  </a:moveTo>
                  <a:cubicBezTo>
                    <a:pt x="6498" y="610"/>
                    <a:pt x="8611" y="-1"/>
                    <a:pt x="10868" y="0"/>
                  </a:cubicBezTo>
                  <a:cubicBezTo>
                    <a:pt x="14035" y="2"/>
                    <a:pt x="16998" y="1272"/>
                    <a:pt x="18993" y="3460"/>
                  </a:cubicBezTo>
                  <a:cubicBezTo>
                    <a:pt x="20629" y="5190"/>
                    <a:pt x="21525" y="7373"/>
                    <a:pt x="21521" y="9655"/>
                  </a:cubicBezTo>
                  <a:cubicBezTo>
                    <a:pt x="21514" y="13106"/>
                    <a:pt x="19507" y="16257"/>
                    <a:pt x="16231" y="18022"/>
                  </a:cubicBezTo>
                  <a:cubicBezTo>
                    <a:pt x="9037" y="21599"/>
                    <a:pt x="173" y="17027"/>
                    <a:pt x="2" y="9653"/>
                  </a:cubicBezTo>
                  <a:cubicBezTo>
                    <a:pt x="-75" y="6307"/>
                    <a:pt x="1837" y="3377"/>
                    <a:pt x="4750" y="1647"/>
                  </a:cubicBezTo>
                  <a:close/>
                  <a:moveTo>
                    <a:pt x="5848" y="2373"/>
                  </a:moveTo>
                  <a:cubicBezTo>
                    <a:pt x="5369" y="2637"/>
                    <a:pt x="4918" y="2940"/>
                    <a:pt x="4502" y="3280"/>
                  </a:cubicBezTo>
                  <a:cubicBezTo>
                    <a:pt x="4787" y="3447"/>
                    <a:pt x="5080" y="3603"/>
                    <a:pt x="5380" y="3747"/>
                  </a:cubicBezTo>
                  <a:cubicBezTo>
                    <a:pt x="5681" y="3891"/>
                    <a:pt x="5989" y="4023"/>
                    <a:pt x="6302" y="4143"/>
                  </a:cubicBezTo>
                  <a:cubicBezTo>
                    <a:pt x="6449" y="3726"/>
                    <a:pt x="6611" y="3313"/>
                    <a:pt x="6786" y="2906"/>
                  </a:cubicBezTo>
                  <a:cubicBezTo>
                    <a:pt x="6960" y="2501"/>
                    <a:pt x="7148" y="2102"/>
                    <a:pt x="7350" y="1708"/>
                  </a:cubicBezTo>
                  <a:cubicBezTo>
                    <a:pt x="6827" y="1887"/>
                    <a:pt x="6325" y="2110"/>
                    <a:pt x="5848" y="2373"/>
                  </a:cubicBezTo>
                  <a:close/>
                  <a:moveTo>
                    <a:pt x="8944" y="1271"/>
                  </a:moveTo>
                  <a:cubicBezTo>
                    <a:pt x="8630" y="1787"/>
                    <a:pt x="8346" y="2318"/>
                    <a:pt x="8092" y="2860"/>
                  </a:cubicBezTo>
                  <a:cubicBezTo>
                    <a:pt x="7839" y="3402"/>
                    <a:pt x="7617" y="3954"/>
                    <a:pt x="7426" y="4515"/>
                  </a:cubicBezTo>
                  <a:cubicBezTo>
                    <a:pt x="7887" y="4644"/>
                    <a:pt x="8357" y="4746"/>
                    <a:pt x="8832" y="4822"/>
                  </a:cubicBezTo>
                  <a:cubicBezTo>
                    <a:pt x="9305" y="4898"/>
                    <a:pt x="9783" y="4948"/>
                    <a:pt x="10263" y="4971"/>
                  </a:cubicBezTo>
                  <a:lnTo>
                    <a:pt x="10271" y="1118"/>
                  </a:lnTo>
                  <a:cubicBezTo>
                    <a:pt x="10047" y="1129"/>
                    <a:pt x="9824" y="1147"/>
                    <a:pt x="9602" y="1173"/>
                  </a:cubicBezTo>
                  <a:cubicBezTo>
                    <a:pt x="9382" y="1198"/>
                    <a:pt x="9162" y="1231"/>
                    <a:pt x="8944" y="1271"/>
                  </a:cubicBezTo>
                  <a:close/>
                  <a:moveTo>
                    <a:pt x="3547" y="4065"/>
                  </a:moveTo>
                  <a:cubicBezTo>
                    <a:pt x="2861" y="4776"/>
                    <a:pt x="2316" y="5572"/>
                    <a:pt x="1927" y="6424"/>
                  </a:cubicBezTo>
                  <a:cubicBezTo>
                    <a:pt x="1537" y="7280"/>
                    <a:pt x="1305" y="8175"/>
                    <a:pt x="1239" y="9109"/>
                  </a:cubicBezTo>
                  <a:lnTo>
                    <a:pt x="5376" y="9119"/>
                  </a:lnTo>
                  <a:cubicBezTo>
                    <a:pt x="5396" y="8460"/>
                    <a:pt x="5455" y="7804"/>
                    <a:pt x="5552" y="7151"/>
                  </a:cubicBezTo>
                  <a:cubicBezTo>
                    <a:pt x="5649" y="6504"/>
                    <a:pt x="5783" y="5862"/>
                    <a:pt x="5955" y="5228"/>
                  </a:cubicBezTo>
                  <a:cubicBezTo>
                    <a:pt x="5532" y="5074"/>
                    <a:pt x="5119" y="4899"/>
                    <a:pt x="4717" y="4705"/>
                  </a:cubicBezTo>
                  <a:cubicBezTo>
                    <a:pt x="4314" y="4511"/>
                    <a:pt x="3924" y="4297"/>
                    <a:pt x="3547" y="4065"/>
                  </a:cubicBezTo>
                  <a:close/>
                  <a:moveTo>
                    <a:pt x="11474" y="1110"/>
                  </a:moveTo>
                  <a:lnTo>
                    <a:pt x="11466" y="4963"/>
                  </a:lnTo>
                  <a:cubicBezTo>
                    <a:pt x="11913" y="4940"/>
                    <a:pt x="12359" y="4893"/>
                    <a:pt x="12800" y="4822"/>
                  </a:cubicBezTo>
                  <a:cubicBezTo>
                    <a:pt x="13238" y="4751"/>
                    <a:pt x="13671" y="4657"/>
                    <a:pt x="14096" y="4539"/>
                  </a:cubicBezTo>
                  <a:cubicBezTo>
                    <a:pt x="13904" y="3966"/>
                    <a:pt x="13680" y="3402"/>
                    <a:pt x="13424" y="2850"/>
                  </a:cubicBezTo>
                  <a:cubicBezTo>
                    <a:pt x="13167" y="2296"/>
                    <a:pt x="12878" y="1754"/>
                    <a:pt x="12559" y="1227"/>
                  </a:cubicBezTo>
                  <a:cubicBezTo>
                    <a:pt x="12376" y="1200"/>
                    <a:pt x="12193" y="1176"/>
                    <a:pt x="12009" y="1156"/>
                  </a:cubicBezTo>
                  <a:cubicBezTo>
                    <a:pt x="11831" y="1137"/>
                    <a:pt x="11652" y="1122"/>
                    <a:pt x="11474" y="1110"/>
                  </a:cubicBezTo>
                  <a:close/>
                  <a:moveTo>
                    <a:pt x="14125" y="1613"/>
                  </a:moveTo>
                  <a:cubicBezTo>
                    <a:pt x="14346" y="2024"/>
                    <a:pt x="14549" y="2442"/>
                    <a:pt x="14733" y="2867"/>
                  </a:cubicBezTo>
                  <a:cubicBezTo>
                    <a:pt x="14920" y="3297"/>
                    <a:pt x="15087" y="3734"/>
                    <a:pt x="15234" y="4177"/>
                  </a:cubicBezTo>
                  <a:cubicBezTo>
                    <a:pt x="15574" y="4044"/>
                    <a:pt x="15907" y="3898"/>
                    <a:pt x="16233" y="3740"/>
                  </a:cubicBezTo>
                  <a:cubicBezTo>
                    <a:pt x="16554" y="3584"/>
                    <a:pt x="16867" y="3417"/>
                    <a:pt x="17172" y="3238"/>
                  </a:cubicBezTo>
                  <a:cubicBezTo>
                    <a:pt x="16728" y="2879"/>
                    <a:pt x="16245" y="2560"/>
                    <a:pt x="15730" y="2286"/>
                  </a:cubicBezTo>
                  <a:cubicBezTo>
                    <a:pt x="15221" y="2015"/>
                    <a:pt x="14683" y="1790"/>
                    <a:pt x="14125" y="1613"/>
                  </a:cubicBezTo>
                  <a:close/>
                  <a:moveTo>
                    <a:pt x="7106" y="5587"/>
                  </a:moveTo>
                  <a:cubicBezTo>
                    <a:pt x="6959" y="6165"/>
                    <a:pt x="6842" y="6750"/>
                    <a:pt x="6754" y="7338"/>
                  </a:cubicBezTo>
                  <a:cubicBezTo>
                    <a:pt x="6666" y="7926"/>
                    <a:pt x="6608" y="8517"/>
                    <a:pt x="6579" y="9110"/>
                  </a:cubicBezTo>
                  <a:lnTo>
                    <a:pt x="10260" y="9113"/>
                  </a:lnTo>
                  <a:lnTo>
                    <a:pt x="10258" y="6057"/>
                  </a:lnTo>
                  <a:cubicBezTo>
                    <a:pt x="9725" y="6038"/>
                    <a:pt x="9194" y="5989"/>
                    <a:pt x="8667" y="5911"/>
                  </a:cubicBezTo>
                  <a:cubicBezTo>
                    <a:pt x="8140" y="5832"/>
                    <a:pt x="7618" y="5724"/>
                    <a:pt x="7106" y="5587"/>
                  </a:cubicBezTo>
                  <a:close/>
                  <a:moveTo>
                    <a:pt x="1235" y="10195"/>
                  </a:moveTo>
                  <a:cubicBezTo>
                    <a:pt x="1302" y="11122"/>
                    <a:pt x="1539" y="12041"/>
                    <a:pt x="1927" y="12894"/>
                  </a:cubicBezTo>
                  <a:cubicBezTo>
                    <a:pt x="2314" y="13746"/>
                    <a:pt x="2854" y="14549"/>
                    <a:pt x="3541" y="15260"/>
                  </a:cubicBezTo>
                  <a:cubicBezTo>
                    <a:pt x="3814" y="15088"/>
                    <a:pt x="4095" y="14926"/>
                    <a:pt x="4383" y="14776"/>
                  </a:cubicBezTo>
                  <a:cubicBezTo>
                    <a:pt x="4889" y="14511"/>
                    <a:pt x="5416" y="14282"/>
                    <a:pt x="5960" y="14088"/>
                  </a:cubicBezTo>
                  <a:cubicBezTo>
                    <a:pt x="5784" y="13455"/>
                    <a:pt x="5648" y="12813"/>
                    <a:pt x="5552" y="12165"/>
                  </a:cubicBezTo>
                  <a:cubicBezTo>
                    <a:pt x="5455" y="11513"/>
                    <a:pt x="5399" y="10856"/>
                    <a:pt x="5385" y="10197"/>
                  </a:cubicBezTo>
                  <a:lnTo>
                    <a:pt x="1235" y="10195"/>
                  </a:lnTo>
                  <a:close/>
                  <a:moveTo>
                    <a:pt x="11461" y="6049"/>
                  </a:moveTo>
                  <a:lnTo>
                    <a:pt x="11471" y="9117"/>
                  </a:lnTo>
                  <a:lnTo>
                    <a:pt x="14948" y="9112"/>
                  </a:lnTo>
                  <a:cubicBezTo>
                    <a:pt x="14929" y="8523"/>
                    <a:pt x="14875" y="7935"/>
                    <a:pt x="14788" y="7351"/>
                  </a:cubicBezTo>
                  <a:cubicBezTo>
                    <a:pt x="14701" y="6766"/>
                    <a:pt x="14581" y="6186"/>
                    <a:pt x="14427" y="5613"/>
                  </a:cubicBezTo>
                  <a:cubicBezTo>
                    <a:pt x="13943" y="5735"/>
                    <a:pt x="13452" y="5833"/>
                    <a:pt x="12956" y="5906"/>
                  </a:cubicBezTo>
                  <a:cubicBezTo>
                    <a:pt x="12461" y="5978"/>
                    <a:pt x="11962" y="6026"/>
                    <a:pt x="11461" y="6049"/>
                  </a:cubicBezTo>
                  <a:close/>
                  <a:moveTo>
                    <a:pt x="15572" y="5263"/>
                  </a:moveTo>
                  <a:cubicBezTo>
                    <a:pt x="15742" y="5893"/>
                    <a:pt x="15875" y="6531"/>
                    <a:pt x="15973" y="7174"/>
                  </a:cubicBezTo>
                  <a:cubicBezTo>
                    <a:pt x="16071" y="7818"/>
                    <a:pt x="16134" y="8466"/>
                    <a:pt x="16159" y="9115"/>
                  </a:cubicBezTo>
                  <a:lnTo>
                    <a:pt x="20288" y="9113"/>
                  </a:lnTo>
                  <a:cubicBezTo>
                    <a:pt x="20222" y="8187"/>
                    <a:pt x="19998" y="7291"/>
                    <a:pt x="19612" y="6438"/>
                  </a:cubicBezTo>
                  <a:cubicBezTo>
                    <a:pt x="19229" y="5593"/>
                    <a:pt x="18689" y="4803"/>
                    <a:pt x="18014" y="4096"/>
                  </a:cubicBezTo>
                  <a:cubicBezTo>
                    <a:pt x="17761" y="4249"/>
                    <a:pt x="17515" y="4404"/>
                    <a:pt x="17252" y="4539"/>
                  </a:cubicBezTo>
                  <a:cubicBezTo>
                    <a:pt x="16981" y="4678"/>
                    <a:pt x="16700" y="4803"/>
                    <a:pt x="16417" y="4922"/>
                  </a:cubicBezTo>
                  <a:cubicBezTo>
                    <a:pt x="16138" y="5041"/>
                    <a:pt x="15856" y="5154"/>
                    <a:pt x="15572" y="5263"/>
                  </a:cubicBezTo>
                  <a:close/>
                  <a:moveTo>
                    <a:pt x="6575" y="10196"/>
                  </a:moveTo>
                  <a:cubicBezTo>
                    <a:pt x="6603" y="10793"/>
                    <a:pt x="6661" y="11389"/>
                    <a:pt x="6750" y="11981"/>
                  </a:cubicBezTo>
                  <a:cubicBezTo>
                    <a:pt x="6839" y="12572"/>
                    <a:pt x="6957" y="13158"/>
                    <a:pt x="7106" y="13738"/>
                  </a:cubicBezTo>
                  <a:cubicBezTo>
                    <a:pt x="7614" y="13596"/>
                    <a:pt x="8133" y="13484"/>
                    <a:pt x="8658" y="13404"/>
                  </a:cubicBezTo>
                  <a:cubicBezTo>
                    <a:pt x="9187" y="13322"/>
                    <a:pt x="9721" y="13272"/>
                    <a:pt x="10257" y="13255"/>
                  </a:cubicBezTo>
                  <a:lnTo>
                    <a:pt x="10256" y="10199"/>
                  </a:lnTo>
                  <a:lnTo>
                    <a:pt x="6575" y="10196"/>
                  </a:lnTo>
                  <a:close/>
                  <a:moveTo>
                    <a:pt x="11466" y="10203"/>
                  </a:moveTo>
                  <a:lnTo>
                    <a:pt x="11468" y="13259"/>
                  </a:lnTo>
                  <a:cubicBezTo>
                    <a:pt x="11971" y="13280"/>
                    <a:pt x="12472" y="13329"/>
                    <a:pt x="12968" y="13404"/>
                  </a:cubicBezTo>
                  <a:cubicBezTo>
                    <a:pt x="13459" y="13478"/>
                    <a:pt x="13945" y="13577"/>
                    <a:pt x="14423" y="13702"/>
                  </a:cubicBezTo>
                  <a:cubicBezTo>
                    <a:pt x="14575" y="13128"/>
                    <a:pt x="14695" y="12548"/>
                    <a:pt x="14782" y="11963"/>
                  </a:cubicBezTo>
                  <a:cubicBezTo>
                    <a:pt x="14870" y="11377"/>
                    <a:pt x="14923" y="10788"/>
                    <a:pt x="14944" y="10197"/>
                  </a:cubicBezTo>
                  <a:lnTo>
                    <a:pt x="11466" y="10203"/>
                  </a:lnTo>
                  <a:close/>
                  <a:moveTo>
                    <a:pt x="5381" y="15569"/>
                  </a:moveTo>
                  <a:cubicBezTo>
                    <a:pt x="5082" y="15713"/>
                    <a:pt x="4792" y="15869"/>
                    <a:pt x="4509" y="16036"/>
                  </a:cubicBezTo>
                  <a:cubicBezTo>
                    <a:pt x="4926" y="16380"/>
                    <a:pt x="5377" y="16688"/>
                    <a:pt x="5858" y="16955"/>
                  </a:cubicBezTo>
                  <a:cubicBezTo>
                    <a:pt x="6332" y="17219"/>
                    <a:pt x="6832" y="17442"/>
                    <a:pt x="7352" y="17622"/>
                  </a:cubicBezTo>
                  <a:cubicBezTo>
                    <a:pt x="7142" y="17227"/>
                    <a:pt x="6950" y="16825"/>
                    <a:pt x="6774" y="16417"/>
                  </a:cubicBezTo>
                  <a:cubicBezTo>
                    <a:pt x="6598" y="16008"/>
                    <a:pt x="6440" y="15594"/>
                    <a:pt x="6299" y="15175"/>
                  </a:cubicBezTo>
                  <a:cubicBezTo>
                    <a:pt x="5986" y="15293"/>
                    <a:pt x="5680" y="15425"/>
                    <a:pt x="5381" y="15569"/>
                  </a:cubicBezTo>
                  <a:close/>
                  <a:moveTo>
                    <a:pt x="16155" y="10201"/>
                  </a:moveTo>
                  <a:cubicBezTo>
                    <a:pt x="16133" y="10849"/>
                    <a:pt x="16073" y="11495"/>
                    <a:pt x="15977" y="12137"/>
                  </a:cubicBezTo>
                  <a:cubicBezTo>
                    <a:pt x="15879" y="12784"/>
                    <a:pt x="15745" y="13426"/>
                    <a:pt x="15574" y="14060"/>
                  </a:cubicBezTo>
                  <a:cubicBezTo>
                    <a:pt x="16001" y="14211"/>
                    <a:pt x="16419" y="14384"/>
                    <a:pt x="16826" y="14577"/>
                  </a:cubicBezTo>
                  <a:cubicBezTo>
                    <a:pt x="17236" y="14771"/>
                    <a:pt x="17633" y="14987"/>
                    <a:pt x="18016" y="15222"/>
                  </a:cubicBezTo>
                  <a:cubicBezTo>
                    <a:pt x="18694" y="14513"/>
                    <a:pt x="19224" y="13731"/>
                    <a:pt x="19609" y="12877"/>
                  </a:cubicBezTo>
                  <a:cubicBezTo>
                    <a:pt x="19994" y="12023"/>
                    <a:pt x="20222" y="11118"/>
                    <a:pt x="20283" y="10199"/>
                  </a:cubicBezTo>
                  <a:lnTo>
                    <a:pt x="16155" y="10201"/>
                  </a:lnTo>
                  <a:close/>
                  <a:moveTo>
                    <a:pt x="7429" y="14800"/>
                  </a:moveTo>
                  <a:cubicBezTo>
                    <a:pt x="7620" y="15363"/>
                    <a:pt x="7844" y="15916"/>
                    <a:pt x="8099" y="16458"/>
                  </a:cubicBezTo>
                  <a:cubicBezTo>
                    <a:pt x="8356" y="17002"/>
                    <a:pt x="8644" y="17533"/>
                    <a:pt x="8962" y="18050"/>
                  </a:cubicBezTo>
                  <a:cubicBezTo>
                    <a:pt x="9173" y="18086"/>
                    <a:pt x="9385" y="18116"/>
                    <a:pt x="9598" y="18141"/>
                  </a:cubicBezTo>
                  <a:cubicBezTo>
                    <a:pt x="9820" y="18167"/>
                    <a:pt x="10043" y="18186"/>
                    <a:pt x="10266" y="18199"/>
                  </a:cubicBezTo>
                  <a:lnTo>
                    <a:pt x="10261" y="14353"/>
                  </a:lnTo>
                  <a:cubicBezTo>
                    <a:pt x="9783" y="14371"/>
                    <a:pt x="9307" y="14418"/>
                    <a:pt x="8836" y="14492"/>
                  </a:cubicBezTo>
                  <a:cubicBezTo>
                    <a:pt x="8360" y="14567"/>
                    <a:pt x="7890" y="14670"/>
                    <a:pt x="7429" y="14800"/>
                  </a:cubicBezTo>
                  <a:close/>
                  <a:moveTo>
                    <a:pt x="11472" y="14357"/>
                  </a:moveTo>
                  <a:lnTo>
                    <a:pt x="11464" y="18210"/>
                  </a:lnTo>
                  <a:cubicBezTo>
                    <a:pt x="11645" y="18195"/>
                    <a:pt x="11825" y="18177"/>
                    <a:pt x="12006" y="18156"/>
                  </a:cubicBezTo>
                  <a:cubicBezTo>
                    <a:pt x="12189" y="18134"/>
                    <a:pt x="12372" y="18110"/>
                    <a:pt x="12554" y="18082"/>
                  </a:cubicBezTo>
                  <a:cubicBezTo>
                    <a:pt x="12876" y="17558"/>
                    <a:pt x="13167" y="17018"/>
                    <a:pt x="13425" y="16466"/>
                  </a:cubicBezTo>
                  <a:cubicBezTo>
                    <a:pt x="13684" y="15913"/>
                    <a:pt x="13910" y="15348"/>
                    <a:pt x="14103" y="14773"/>
                  </a:cubicBezTo>
                  <a:cubicBezTo>
                    <a:pt x="13676" y="14656"/>
                    <a:pt x="13242" y="14562"/>
                    <a:pt x="12803" y="14492"/>
                  </a:cubicBezTo>
                  <a:cubicBezTo>
                    <a:pt x="12363" y="14422"/>
                    <a:pt x="11918" y="14377"/>
                    <a:pt x="11472" y="14357"/>
                  </a:cubicBezTo>
                  <a:close/>
                  <a:moveTo>
                    <a:pt x="15240" y="15139"/>
                  </a:moveTo>
                  <a:cubicBezTo>
                    <a:pt x="15090" y="15576"/>
                    <a:pt x="14923" y="16007"/>
                    <a:pt x="14739" y="16433"/>
                  </a:cubicBezTo>
                  <a:cubicBezTo>
                    <a:pt x="14553" y="16863"/>
                    <a:pt x="14350" y="17286"/>
                    <a:pt x="14131" y="17702"/>
                  </a:cubicBezTo>
                  <a:cubicBezTo>
                    <a:pt x="14647" y="17532"/>
                    <a:pt x="15145" y="17322"/>
                    <a:pt x="15621" y="17076"/>
                  </a:cubicBezTo>
                  <a:cubicBezTo>
                    <a:pt x="16176" y="16790"/>
                    <a:pt x="16697" y="16455"/>
                    <a:pt x="17178" y="16076"/>
                  </a:cubicBezTo>
                  <a:cubicBezTo>
                    <a:pt x="16873" y="15891"/>
                    <a:pt x="16558" y="15719"/>
                    <a:pt x="16234" y="15562"/>
                  </a:cubicBezTo>
                  <a:cubicBezTo>
                    <a:pt x="15911" y="15406"/>
                    <a:pt x="15579" y="15265"/>
                    <a:pt x="15240" y="15139"/>
                  </a:cubicBezTo>
                  <a:close/>
                </a:path>
              </a:pathLst>
            </a:custGeom>
            <a:solidFill>
              <a:srgbClr val="FFFFFF"/>
            </a:solidFill>
            <a:ln w="12700" cap="flat">
              <a:noFill/>
              <a:miter lim="400000"/>
            </a:ln>
            <a:effectLst/>
          </p:spPr>
          <p:txBody>
            <a:bodyPr wrap="square" lIns="0" tIns="0" rIns="0" bIns="0" numCol="1" anchor="ctr">
              <a:noAutofit/>
            </a:bodyPr>
            <a:lstStyle/>
            <a:p>
              <a:pPr lvl="0"/>
              <a:endParaRPr>
                <a:latin typeface="+mj-lt"/>
              </a:endParaRPr>
            </a:p>
          </p:txBody>
        </p:sp>
        <p:sp>
          <p:nvSpPr>
            <p:cNvPr id="29" name="Shape 44">
              <a:extLst>
                <a:ext uri="{FF2B5EF4-FFF2-40B4-BE49-F238E27FC236}">
                  <a16:creationId xmlns:a16="http://schemas.microsoft.com/office/drawing/2014/main" id="{5B00ACA9-CEBD-2DA0-AF80-BC44DA3BFA52}"/>
                </a:ext>
              </a:extLst>
            </p:cNvPr>
            <p:cNvSpPr/>
            <p:nvPr/>
          </p:nvSpPr>
          <p:spPr>
            <a:xfrm>
              <a:off x="166644" y="4083766"/>
              <a:ext cx="339811" cy="25228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FFFFFF"/>
            </a:solidFill>
            <a:ln w="12700" cap="flat">
              <a:noFill/>
              <a:miter lim="400000"/>
            </a:ln>
            <a:effectLst/>
          </p:spPr>
          <p:txBody>
            <a:bodyPr wrap="square" lIns="0" tIns="0" rIns="0" bIns="0" numCol="1" anchor="b">
              <a:noAutofit/>
            </a:bodyPr>
            <a:lstStyle/>
            <a:p>
              <a:pPr lvl="0"/>
              <a:endParaRPr>
                <a:latin typeface="+mj-lt"/>
              </a:endParaRPr>
            </a:p>
          </p:txBody>
        </p:sp>
        <p:grpSp>
          <p:nvGrpSpPr>
            <p:cNvPr id="30" name="Group 56">
              <a:extLst>
                <a:ext uri="{FF2B5EF4-FFF2-40B4-BE49-F238E27FC236}">
                  <a16:creationId xmlns:a16="http://schemas.microsoft.com/office/drawing/2014/main" id="{C46F62C5-345E-F963-7CEF-1EE4B68D2386}"/>
                </a:ext>
              </a:extLst>
            </p:cNvPr>
            <p:cNvGrpSpPr/>
            <p:nvPr/>
          </p:nvGrpSpPr>
          <p:grpSpPr>
            <a:xfrm>
              <a:off x="16298" y="2912381"/>
              <a:ext cx="4599610" cy="635002"/>
              <a:chOff x="16298" y="379852"/>
              <a:chExt cx="4599610" cy="635001"/>
            </a:xfrm>
          </p:grpSpPr>
          <p:sp>
            <p:nvSpPr>
              <p:cNvPr id="31" name="Shape 50">
                <a:extLst>
                  <a:ext uri="{FF2B5EF4-FFF2-40B4-BE49-F238E27FC236}">
                    <a16:creationId xmlns:a16="http://schemas.microsoft.com/office/drawing/2014/main" id="{A6E56114-0BFF-4A41-8A35-B7523EEA8D3F}"/>
                  </a:ext>
                </a:extLst>
              </p:cNvPr>
              <p:cNvSpPr/>
              <p:nvPr/>
            </p:nvSpPr>
            <p:spPr>
              <a:xfrm>
                <a:off x="16298" y="379852"/>
                <a:ext cx="635000" cy="63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197E0"/>
              </a:solidFill>
              <a:ln w="12700" cap="flat">
                <a:noFill/>
                <a:miter lim="400000"/>
              </a:ln>
              <a:effectLst/>
            </p:spPr>
            <p:txBody>
              <a:bodyPr wrap="square" lIns="0" tIns="0" rIns="0" bIns="0" numCol="1" anchor="t">
                <a:noAutofit/>
              </a:bodyPr>
              <a:lstStyle/>
              <a:p>
                <a:pPr lvl="0"/>
                <a:endParaRPr>
                  <a:latin typeface="+mj-lt"/>
                </a:endParaRPr>
              </a:p>
            </p:txBody>
          </p:sp>
          <p:sp>
            <p:nvSpPr>
              <p:cNvPr id="32" name="Shape 53">
                <a:extLst>
                  <a:ext uri="{FF2B5EF4-FFF2-40B4-BE49-F238E27FC236}">
                    <a16:creationId xmlns:a16="http://schemas.microsoft.com/office/drawing/2014/main" id="{90A2DCF3-865E-F099-65BF-5C2F03701977}"/>
                  </a:ext>
                </a:extLst>
              </p:cNvPr>
              <p:cNvSpPr/>
              <p:nvPr/>
            </p:nvSpPr>
            <p:spPr>
              <a:xfrm>
                <a:off x="805907" y="409090"/>
                <a:ext cx="3810001" cy="377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10000"/>
                  </a:lnSpc>
                  <a:spcBef>
                    <a:spcPts val="3000"/>
                  </a:spcBef>
                  <a:defRPr sz="2000">
                    <a:solidFill>
                      <a:srgbClr val="3483C9"/>
                    </a:solidFill>
                    <a:latin typeface="Helvetica Neue Light"/>
                    <a:ea typeface="Helvetica Neue Light"/>
                    <a:cs typeface="Helvetica Neue Light"/>
                    <a:sym typeface="Helvetica Neue Light"/>
                  </a:defRPr>
                </a:lvl1pPr>
              </a:lstStyle>
              <a:p>
                <a:pPr lvl="0">
                  <a:defRPr sz="1800">
                    <a:solidFill>
                      <a:srgbClr val="000000"/>
                    </a:solidFill>
                  </a:defRPr>
                </a:pPr>
                <a:r>
                  <a:rPr lang="nl-NL" sz="2000">
                    <a:solidFill>
                      <a:srgbClr val="3483C9"/>
                    </a:solidFill>
                    <a:latin typeface="+mj-lt"/>
                  </a:rPr>
                  <a:t>Individueel</a:t>
                </a:r>
                <a:endParaRPr sz="2000">
                  <a:solidFill>
                    <a:srgbClr val="3483C9"/>
                  </a:solidFill>
                  <a:latin typeface="+mj-lt"/>
                </a:endParaRPr>
              </a:p>
            </p:txBody>
          </p:sp>
        </p:grpSp>
      </p:grpSp>
      <p:sp>
        <p:nvSpPr>
          <p:cNvPr id="38" name="Tijdelijke aanduiding voor tekst 2">
            <a:extLst>
              <a:ext uri="{FF2B5EF4-FFF2-40B4-BE49-F238E27FC236}">
                <a16:creationId xmlns:a16="http://schemas.microsoft.com/office/drawing/2014/main" id="{F76B9884-4A26-9913-20D8-F159F5725B02}"/>
              </a:ext>
            </a:extLst>
          </p:cNvPr>
          <p:cNvSpPr txBox="1">
            <a:spLocks/>
          </p:cNvSpPr>
          <p:nvPr/>
        </p:nvSpPr>
        <p:spPr>
          <a:xfrm>
            <a:off x="6644017" y="1143903"/>
            <a:ext cx="5218469" cy="25260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indent="-223838">
              <a:lnSpc>
                <a:spcPct val="100000"/>
              </a:lnSpc>
              <a:spcBef>
                <a:spcPts val="300"/>
              </a:spcBef>
              <a:spcAft>
                <a:spcPts val="300"/>
              </a:spcAft>
              <a:buClr>
                <a:schemeClr val="accent2"/>
              </a:buClr>
              <a:defRPr sz="1800">
                <a:solidFill>
                  <a:srgbClr val="000000"/>
                </a:solidFill>
              </a:defRPr>
            </a:pPr>
            <a:r>
              <a:rPr lang="nl-NL" sz="1800">
                <a:solidFill>
                  <a:srgbClr val="000000"/>
                </a:solidFill>
              </a:rPr>
              <a:t>Participeren aan totstandkoming regioplannen</a:t>
            </a:r>
          </a:p>
          <a:p>
            <a:pPr marL="234950" indent="-223838">
              <a:lnSpc>
                <a:spcPct val="100000"/>
              </a:lnSpc>
              <a:spcBef>
                <a:spcPts val="300"/>
              </a:spcBef>
              <a:spcAft>
                <a:spcPts val="300"/>
              </a:spcAft>
              <a:buClr>
                <a:schemeClr val="accent2"/>
              </a:buClr>
              <a:defRPr sz="1800">
                <a:solidFill>
                  <a:srgbClr val="000000"/>
                </a:solidFill>
              </a:defRPr>
            </a:pPr>
            <a:r>
              <a:rPr lang="nl-NL" sz="1800">
                <a:solidFill>
                  <a:srgbClr val="000000"/>
                </a:solidFill>
              </a:rPr>
              <a:t>Werken aan </a:t>
            </a:r>
            <a:r>
              <a:rPr lang="nl-NL" sz="1800" err="1">
                <a:solidFill>
                  <a:srgbClr val="000000"/>
                </a:solidFill>
              </a:rPr>
              <a:t>gelijkgerichtheid</a:t>
            </a:r>
            <a:r>
              <a:rPr lang="nl-NL" sz="1800">
                <a:solidFill>
                  <a:srgbClr val="000000"/>
                </a:solidFill>
              </a:rPr>
              <a:t> (samen met RvB)</a:t>
            </a:r>
          </a:p>
          <a:p>
            <a:pPr marL="692150" lvl="1" indent="-223838">
              <a:lnSpc>
                <a:spcPct val="100000"/>
              </a:lnSpc>
              <a:spcBef>
                <a:spcPts val="300"/>
              </a:spcBef>
              <a:spcAft>
                <a:spcPts val="300"/>
              </a:spcAft>
              <a:buClr>
                <a:schemeClr val="accent2"/>
              </a:buClr>
              <a:defRPr sz="1800">
                <a:solidFill>
                  <a:srgbClr val="000000"/>
                </a:solidFill>
              </a:defRPr>
            </a:pPr>
            <a:r>
              <a:rPr lang="nl-NL" sz="1800">
                <a:solidFill>
                  <a:srgbClr val="000000"/>
                </a:solidFill>
              </a:rPr>
              <a:t>Eén overlegtafel</a:t>
            </a:r>
          </a:p>
          <a:p>
            <a:pPr marL="234950" indent="-223838">
              <a:lnSpc>
                <a:spcPct val="100000"/>
              </a:lnSpc>
              <a:spcBef>
                <a:spcPts val="300"/>
              </a:spcBef>
              <a:spcAft>
                <a:spcPts val="300"/>
              </a:spcAft>
              <a:buClr>
                <a:schemeClr val="accent2"/>
              </a:buClr>
              <a:defRPr sz="1800">
                <a:solidFill>
                  <a:srgbClr val="000000"/>
                </a:solidFill>
              </a:defRPr>
            </a:pPr>
            <a:r>
              <a:rPr lang="nl-NL" sz="1800">
                <a:solidFill>
                  <a:srgbClr val="000000"/>
                </a:solidFill>
              </a:rPr>
              <a:t>Uitwerken van visie strategie en beleid</a:t>
            </a:r>
          </a:p>
          <a:p>
            <a:pPr marL="234950" indent="-223838">
              <a:lnSpc>
                <a:spcPct val="100000"/>
              </a:lnSpc>
              <a:spcBef>
                <a:spcPts val="300"/>
              </a:spcBef>
              <a:spcAft>
                <a:spcPts val="300"/>
              </a:spcAft>
              <a:buClr>
                <a:schemeClr val="accent2"/>
              </a:buClr>
              <a:defRPr sz="1800">
                <a:solidFill>
                  <a:srgbClr val="000000"/>
                </a:solidFill>
              </a:defRPr>
            </a:pPr>
            <a:r>
              <a:rPr lang="nl-NL" sz="1800">
                <a:solidFill>
                  <a:srgbClr val="000000"/>
                </a:solidFill>
              </a:rPr>
              <a:t>Oppakken van passende zorg projecten</a:t>
            </a:r>
          </a:p>
          <a:p>
            <a:pPr marL="692150" lvl="1" indent="-223838">
              <a:lnSpc>
                <a:spcPct val="100000"/>
              </a:lnSpc>
              <a:spcBef>
                <a:spcPts val="300"/>
              </a:spcBef>
              <a:spcAft>
                <a:spcPts val="300"/>
              </a:spcAft>
              <a:buClr>
                <a:schemeClr val="accent2"/>
              </a:buClr>
              <a:defRPr sz="1800">
                <a:solidFill>
                  <a:srgbClr val="000000"/>
                </a:solidFill>
              </a:defRPr>
            </a:pPr>
            <a:r>
              <a:rPr lang="nl-NL" sz="1800">
                <a:solidFill>
                  <a:srgbClr val="000000"/>
                </a:solidFill>
              </a:rPr>
              <a:t>In </a:t>
            </a:r>
            <a:r>
              <a:rPr lang="nl-NL" sz="1800" err="1">
                <a:solidFill>
                  <a:srgbClr val="000000"/>
                </a:solidFill>
              </a:rPr>
              <a:t>contracteringsafspraken</a:t>
            </a:r>
            <a:endParaRPr lang="nl-NL" sz="1800">
              <a:solidFill>
                <a:srgbClr val="000000"/>
              </a:solidFill>
            </a:endParaRPr>
          </a:p>
          <a:p>
            <a:pPr>
              <a:lnSpc>
                <a:spcPct val="100000"/>
              </a:lnSpc>
            </a:pPr>
            <a:endParaRPr lang="nl-NL" sz="1400"/>
          </a:p>
        </p:txBody>
      </p:sp>
      <p:sp>
        <p:nvSpPr>
          <p:cNvPr id="40" name="Tijdelijke aanduiding voor tekst 2">
            <a:extLst>
              <a:ext uri="{FF2B5EF4-FFF2-40B4-BE49-F238E27FC236}">
                <a16:creationId xmlns:a16="http://schemas.microsoft.com/office/drawing/2014/main" id="{A71DCA8A-34BB-A16B-B9A9-05F8D35FB21F}"/>
              </a:ext>
            </a:extLst>
          </p:cNvPr>
          <p:cNvSpPr txBox="1">
            <a:spLocks/>
          </p:cNvSpPr>
          <p:nvPr/>
        </p:nvSpPr>
        <p:spPr>
          <a:xfrm>
            <a:off x="6592221" y="4750983"/>
            <a:ext cx="5060303" cy="2182962"/>
          </a:xfrm>
          <a:prstGeom prst="rect">
            <a:avLst/>
          </a:prstGeom>
        </p:spPr>
        <p:txBody>
          <a:bodyPr vert="horz" lIns="91440" tIns="45720" rIns="91440" bIns="45720" numCol="1" spcCol="720000" rtlCol="0" anchor="t">
            <a:noAutofit/>
          </a:bodyPr>
          <a:lstStyle>
            <a:lvl1pPr marL="0" indent="-11113" algn="l" defTabSz="914400" rtl="0" eaLnBrk="1" latinLnBrk="0" hangingPunct="1">
              <a:lnSpc>
                <a:spcPct val="150000"/>
              </a:lnSpc>
              <a:spcBef>
                <a:spcPts val="0"/>
              </a:spcBef>
              <a:buFont typeface="Arial" panose="020B0604020202020204" pitchFamily="34" charset="0"/>
              <a:buNone/>
              <a:tabLst/>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950" indent="-223520">
              <a:lnSpc>
                <a:spcPct val="100000"/>
              </a:lnSpc>
              <a:spcBef>
                <a:spcPts val="300"/>
              </a:spcBef>
              <a:spcAft>
                <a:spcPts val="300"/>
              </a:spcAft>
              <a:buClr>
                <a:schemeClr val="accent2"/>
              </a:buClr>
              <a:buFont typeface="Arial" panose="020B0604020202020204" pitchFamily="34" charset="0"/>
              <a:buChar char="•"/>
              <a:defRPr sz="1800">
                <a:solidFill>
                  <a:srgbClr val="000000"/>
                </a:solidFill>
              </a:defRPr>
            </a:pPr>
            <a:r>
              <a:rPr lang="nl-NL" sz="1800">
                <a:solidFill>
                  <a:srgbClr val="000000"/>
                </a:solidFill>
              </a:rPr>
              <a:t>Leveren passende zorg </a:t>
            </a:r>
            <a:endParaRPr lang="nl-NL"/>
          </a:p>
          <a:p>
            <a:pPr marL="234950" indent="-223520">
              <a:lnSpc>
                <a:spcPct val="100000"/>
              </a:lnSpc>
              <a:spcBef>
                <a:spcPts val="300"/>
              </a:spcBef>
              <a:spcAft>
                <a:spcPts val="300"/>
              </a:spcAft>
              <a:buClr>
                <a:schemeClr val="accent2"/>
              </a:buClr>
              <a:buFont typeface="Arial" panose="020B0604020202020204" pitchFamily="34" charset="0"/>
              <a:buChar char="•"/>
              <a:defRPr sz="1800">
                <a:solidFill>
                  <a:srgbClr val="000000"/>
                </a:solidFill>
              </a:defRPr>
            </a:pPr>
            <a:r>
              <a:rPr lang="nl-NL" sz="1800">
                <a:solidFill>
                  <a:srgbClr val="000000"/>
                </a:solidFill>
              </a:rPr>
              <a:t>Bijdragen aan evaluatie onderzoek</a:t>
            </a:r>
            <a:endParaRPr lang="nl-NL" sz="1800">
              <a:solidFill>
                <a:srgbClr val="000000"/>
              </a:solidFill>
              <a:cs typeface="Arial"/>
            </a:endParaRPr>
          </a:p>
          <a:p>
            <a:pPr marL="234950" indent="-223520">
              <a:lnSpc>
                <a:spcPct val="100000"/>
              </a:lnSpc>
              <a:spcBef>
                <a:spcPts val="300"/>
              </a:spcBef>
              <a:spcAft>
                <a:spcPts val="300"/>
              </a:spcAft>
              <a:buClr>
                <a:schemeClr val="accent2"/>
              </a:buClr>
              <a:buFont typeface="Arial" panose="020B0604020202020204" pitchFamily="34" charset="0"/>
              <a:buChar char="•"/>
              <a:defRPr sz="1800">
                <a:solidFill>
                  <a:srgbClr val="000000"/>
                </a:solidFill>
              </a:defRPr>
            </a:pPr>
            <a:r>
              <a:rPr lang="nl-NL" sz="1800">
                <a:solidFill>
                  <a:srgbClr val="000000"/>
                </a:solidFill>
              </a:rPr>
              <a:t>Implementeren en de-implementeren wat niet passend </a:t>
            </a:r>
            <a:endParaRPr lang="nl-NL" sz="1800">
              <a:solidFill>
                <a:srgbClr val="000000"/>
              </a:solidFill>
              <a:cs typeface="Arial"/>
            </a:endParaRPr>
          </a:p>
          <a:p>
            <a:pPr marL="234950" indent="-223520">
              <a:lnSpc>
                <a:spcPct val="100000"/>
              </a:lnSpc>
              <a:spcBef>
                <a:spcPts val="300"/>
              </a:spcBef>
              <a:spcAft>
                <a:spcPts val="300"/>
              </a:spcAft>
              <a:buClr>
                <a:schemeClr val="accent2"/>
              </a:buClr>
              <a:buFont typeface="Arial" panose="020B0604020202020204" pitchFamily="34" charset="0"/>
              <a:buChar char="•"/>
              <a:defRPr sz="1800">
                <a:solidFill>
                  <a:srgbClr val="000000"/>
                </a:solidFill>
              </a:defRPr>
            </a:pPr>
            <a:r>
              <a:rPr lang="nl-NL" sz="1800">
                <a:solidFill>
                  <a:srgbClr val="000000"/>
                </a:solidFill>
              </a:rPr>
              <a:t>Positie pakken in ziekenhuizen; i.s.m. met collega’s en RvB</a:t>
            </a:r>
            <a:endParaRPr lang="nl-NL" sz="1800">
              <a:solidFill>
                <a:srgbClr val="000000"/>
              </a:solidFill>
              <a:cs typeface="Arial" panose="020B0604020202020204"/>
            </a:endParaRPr>
          </a:p>
          <a:p>
            <a:pPr marL="234950" indent="-223838">
              <a:lnSpc>
                <a:spcPct val="100000"/>
              </a:lnSpc>
              <a:spcBef>
                <a:spcPts val="300"/>
              </a:spcBef>
              <a:spcAft>
                <a:spcPts val="300"/>
              </a:spcAft>
              <a:buClr>
                <a:schemeClr val="accent2"/>
              </a:buClr>
              <a:buFont typeface="Arial" panose="020B0604020202020204" pitchFamily="34" charset="0"/>
              <a:buChar char="•"/>
              <a:defRPr sz="1800">
                <a:solidFill>
                  <a:srgbClr val="000000"/>
                </a:solidFill>
              </a:defRPr>
            </a:pPr>
            <a:endParaRPr lang="nl-NL" sz="1800">
              <a:solidFill>
                <a:srgbClr val="000000"/>
              </a:solidFill>
            </a:endParaRPr>
          </a:p>
          <a:p>
            <a:pPr>
              <a:lnSpc>
                <a:spcPct val="100000"/>
              </a:lnSpc>
            </a:pPr>
            <a:endParaRPr lang="nl-NL" sz="1400"/>
          </a:p>
        </p:txBody>
      </p:sp>
    </p:spTree>
    <p:extLst>
      <p:ext uri="{BB962C8B-B14F-4D97-AF65-F5344CB8AC3E}">
        <p14:creationId xmlns:p14="http://schemas.microsoft.com/office/powerpoint/2010/main" val="234350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792486-33D7-E4E9-5613-E105FDEB775D}"/>
              </a:ext>
            </a:extLst>
          </p:cNvPr>
          <p:cNvSpPr>
            <a:spLocks noGrp="1"/>
          </p:cNvSpPr>
          <p:nvPr>
            <p:ph type="title"/>
          </p:nvPr>
        </p:nvSpPr>
        <p:spPr>
          <a:xfrm>
            <a:off x="706438" y="769937"/>
            <a:ext cx="10515600" cy="1325563"/>
          </a:xfrm>
        </p:spPr>
        <p:txBody>
          <a:bodyPr/>
          <a:lstStyle/>
          <a:p>
            <a:r>
              <a:rPr lang="nl-NL" b="1" dirty="0"/>
              <a:t>Inhoud</a:t>
            </a:r>
          </a:p>
        </p:txBody>
      </p:sp>
      <p:sp>
        <p:nvSpPr>
          <p:cNvPr id="7" name="Tijdelijke aanduiding voor tekst 2">
            <a:extLst>
              <a:ext uri="{FF2B5EF4-FFF2-40B4-BE49-F238E27FC236}">
                <a16:creationId xmlns:a16="http://schemas.microsoft.com/office/drawing/2014/main" id="{9C0115D3-A538-8B56-F24A-B7598F877C29}"/>
              </a:ext>
            </a:extLst>
          </p:cNvPr>
          <p:cNvSpPr txBox="1">
            <a:spLocks/>
          </p:cNvSpPr>
          <p:nvPr/>
        </p:nvSpPr>
        <p:spPr>
          <a:xfrm>
            <a:off x="706438" y="2579688"/>
            <a:ext cx="10765126" cy="3508375"/>
          </a:xfrm>
          <a:prstGeom prst="rect">
            <a:avLst/>
          </a:prstGeom>
        </p:spPr>
        <p:txBody>
          <a:bodyPr vert="horz" lIns="91440" tIns="45720" rIns="91440" bIns="45720" numCol="1" spcCol="720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nl-NL" sz="2400" b="1" dirty="0"/>
              <a:t>Achtergrond en totstandkoming Integraal Zorgakkoord (IZA)</a:t>
            </a:r>
          </a:p>
          <a:p>
            <a:pPr marL="457200" indent="-457200">
              <a:buFont typeface="Arial" panose="020B0604020202020204" pitchFamily="34" charset="0"/>
              <a:buAutoNum type="arabicPeriod"/>
            </a:pPr>
            <a:r>
              <a:rPr lang="nl-NL" sz="2400" dirty="0"/>
              <a:t>Opdracht uit het IZA: regionale samenwerking</a:t>
            </a:r>
            <a:endParaRPr lang="nl-NL" sz="2400" dirty="0">
              <a:cs typeface="Arial"/>
            </a:endParaRPr>
          </a:p>
          <a:p>
            <a:pPr marL="914400" lvl="1" indent="-457200">
              <a:buFont typeface="+mj-lt"/>
              <a:buAutoNum type="alphaLcParenR"/>
            </a:pPr>
            <a:r>
              <a:rPr lang="nl-NL" sz="2200" dirty="0"/>
              <a:t>Regiobeeld</a:t>
            </a:r>
            <a:endParaRPr lang="nl-NL" sz="2200" dirty="0">
              <a:cs typeface="Arial"/>
            </a:endParaRPr>
          </a:p>
          <a:p>
            <a:pPr marL="914400" lvl="1" indent="-457200">
              <a:buFont typeface="+mj-lt"/>
              <a:buAutoNum type="alphaLcParenR"/>
            </a:pPr>
            <a:r>
              <a:rPr lang="nl-NL" sz="2200" dirty="0"/>
              <a:t>Criteria voor het opstellen regiobeeld </a:t>
            </a:r>
            <a:endParaRPr lang="nl-NL" sz="2200" dirty="0">
              <a:cs typeface="Calibri"/>
            </a:endParaRPr>
          </a:p>
          <a:p>
            <a:pPr marL="914400" lvl="1" indent="-457200">
              <a:buFont typeface="+mj-lt"/>
              <a:buAutoNum type="alphaLcParenR"/>
            </a:pPr>
            <a:r>
              <a:rPr lang="nl-NL" sz="2200" dirty="0"/>
              <a:t>Regioplan</a:t>
            </a:r>
            <a:endParaRPr lang="nl-NL" sz="2200" dirty="0">
              <a:cs typeface="Arial"/>
            </a:endParaRPr>
          </a:p>
          <a:p>
            <a:pPr marL="457200" indent="-457200">
              <a:buFont typeface="Arial" panose="020B0604020202020204" pitchFamily="34" charset="0"/>
              <a:buAutoNum type="arabicPeriod"/>
            </a:pPr>
            <a:r>
              <a:rPr lang="nl-NL" sz="2200" dirty="0"/>
              <a:t>Hoe nu verder? </a:t>
            </a:r>
            <a:endParaRPr lang="nl-NL" sz="2000" dirty="0"/>
          </a:p>
          <a:p>
            <a:pPr marL="457200" indent="-457200">
              <a:buFont typeface="Arial" panose="020B0604020202020204" pitchFamily="34" charset="0"/>
              <a:buAutoNum type="arabicPeriod"/>
            </a:pPr>
            <a:r>
              <a:rPr lang="nl-NL" sz="2200" dirty="0"/>
              <a:t>Vragen</a:t>
            </a:r>
            <a:endParaRPr lang="nl-NL" sz="2200" dirty="0">
              <a:cs typeface="Arial"/>
            </a:endParaRPr>
          </a:p>
        </p:txBody>
      </p:sp>
    </p:spTree>
    <p:extLst>
      <p:ext uri="{BB962C8B-B14F-4D97-AF65-F5344CB8AC3E}">
        <p14:creationId xmlns:p14="http://schemas.microsoft.com/office/powerpoint/2010/main" val="3469531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EA7C4F0-DE47-4899-CAF3-F7CB95564BDB}"/>
              </a:ext>
            </a:extLst>
          </p:cNvPr>
          <p:cNvSpPr txBox="1">
            <a:spLocks/>
          </p:cNvSpPr>
          <p:nvPr/>
        </p:nvSpPr>
        <p:spPr>
          <a:xfrm>
            <a:off x="700882" y="953625"/>
            <a:ext cx="10790237" cy="939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solidFill>
                  <a:schemeClr val="tx2"/>
                </a:solidFill>
                <a:latin typeface="Arial"/>
                <a:cs typeface="Arial"/>
              </a:rPr>
              <a:t>Regiobeeld </a:t>
            </a:r>
            <a:endParaRPr lang="nl-NL">
              <a:solidFill>
                <a:schemeClr val="tx2"/>
              </a:solidFill>
            </a:endParaRPr>
          </a:p>
        </p:txBody>
      </p:sp>
      <p:sp>
        <p:nvSpPr>
          <p:cNvPr id="3" name="Tijdelijke aanduiding voor inhoud 2">
            <a:extLst>
              <a:ext uri="{FF2B5EF4-FFF2-40B4-BE49-F238E27FC236}">
                <a16:creationId xmlns:a16="http://schemas.microsoft.com/office/drawing/2014/main" id="{62EB94C3-08AA-017C-DC8D-7A256EBA1E94}"/>
              </a:ext>
            </a:extLst>
          </p:cNvPr>
          <p:cNvSpPr txBox="1">
            <a:spLocks/>
          </p:cNvSpPr>
          <p:nvPr/>
        </p:nvSpPr>
        <p:spPr>
          <a:xfrm>
            <a:off x="700881" y="1693049"/>
            <a:ext cx="10002014" cy="499711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a:t>Hoe aan de slag? </a:t>
            </a:r>
          </a:p>
          <a:p>
            <a:pPr marL="0" indent="0">
              <a:buNone/>
            </a:pPr>
            <a:endParaRPr lang="en-US" sz="2000" b="1">
              <a:cs typeface="Arial" panose="020B0604020202020204"/>
            </a:endParaRPr>
          </a:p>
          <a:p>
            <a:pPr marL="342900" indent="-342900">
              <a:buFont typeface="Arial" panose="020B0604020202020204" pitchFamily="34" charset="0"/>
              <a:buAutoNum type="arabicPeriod"/>
            </a:pPr>
            <a:r>
              <a:rPr lang="nl-NL" sz="1800">
                <a:cs typeface="Arial"/>
              </a:rPr>
              <a:t>Ken uw regio en de knelpunten op het niveau ‘zorgkantoorregio’;</a:t>
            </a:r>
          </a:p>
          <a:p>
            <a:pPr lvl="1">
              <a:buFont typeface="Wingdings" panose="05000000000000000000" pitchFamily="2" charset="2"/>
              <a:buChar char="ü"/>
            </a:pPr>
            <a:r>
              <a:rPr lang="nl-NL" sz="1800">
                <a:cs typeface="Arial"/>
              </a:rPr>
              <a:t>Begin bij het huidige regiobeeld</a:t>
            </a:r>
          </a:p>
          <a:p>
            <a:pPr lvl="1">
              <a:buFont typeface="Wingdings" panose="05000000000000000000" pitchFamily="2" charset="2"/>
              <a:buChar char="ü"/>
            </a:pPr>
            <a:r>
              <a:rPr lang="nl-NL" sz="1800">
                <a:cs typeface="Arial"/>
              </a:rPr>
              <a:t>Inventariseer huidige samenwerkingen regionaal, bovenregionaal &amp; landelijk</a:t>
            </a:r>
          </a:p>
          <a:p>
            <a:pPr lvl="1">
              <a:buFont typeface="Wingdings" panose="05000000000000000000" pitchFamily="2" charset="2"/>
              <a:buChar char="ü"/>
            </a:pPr>
            <a:r>
              <a:rPr lang="nl-NL" sz="1800">
                <a:cs typeface="Arial"/>
              </a:rPr>
              <a:t>Maak een stakeholdersanalyse</a:t>
            </a:r>
          </a:p>
          <a:p>
            <a:pPr lvl="1"/>
            <a:endParaRPr lang="nl-NL" sz="1800">
              <a:cs typeface="Arial"/>
            </a:endParaRPr>
          </a:p>
          <a:p>
            <a:pPr marL="342900" indent="-342900">
              <a:buFont typeface="Arial" panose="020B0604020202020204" pitchFamily="34" charset="0"/>
              <a:buAutoNum type="arabicPeriod"/>
            </a:pPr>
            <a:r>
              <a:rPr lang="nl-NL" sz="1800">
                <a:cs typeface="Arial"/>
              </a:rPr>
              <a:t>Vorm gezamenlijk (RvB / VMS) visie hierop;</a:t>
            </a:r>
          </a:p>
          <a:p>
            <a:pPr lvl="1">
              <a:buFont typeface="Wingdings" panose="05000000000000000000" pitchFamily="2" charset="2"/>
              <a:buChar char="ü"/>
            </a:pPr>
            <a:r>
              <a:rPr lang="nl-NL" sz="1800">
                <a:cs typeface="Arial"/>
              </a:rPr>
              <a:t>Inclusief afspraken over vertegenwoordiging aan de regiotafel</a:t>
            </a:r>
          </a:p>
          <a:p>
            <a:pPr lvl="1">
              <a:buFont typeface="Wingdings" panose="05000000000000000000" pitchFamily="2" charset="2"/>
              <a:buChar char="ü"/>
            </a:pPr>
            <a:r>
              <a:rPr lang="nl-NL" sz="1800">
                <a:cs typeface="Arial"/>
              </a:rPr>
              <a:t>Maak ook afspraken over draagvlak/ mandaat / interne besluitvorming (zowel binnen het </a:t>
            </a:r>
            <a:r>
              <a:rPr lang="nl-NL" sz="1800" err="1">
                <a:cs typeface="Arial"/>
              </a:rPr>
              <a:t>zkh</a:t>
            </a:r>
            <a:r>
              <a:rPr lang="nl-NL" sz="1800">
                <a:cs typeface="Arial"/>
              </a:rPr>
              <a:t> als binnen de staf)</a:t>
            </a:r>
          </a:p>
          <a:p>
            <a:pPr lvl="1"/>
            <a:endParaRPr lang="nl-NL" sz="1800">
              <a:cs typeface="Arial"/>
            </a:endParaRPr>
          </a:p>
          <a:p>
            <a:pPr marL="342900" indent="-342900">
              <a:buFont typeface="Arial" panose="020B0604020202020204" pitchFamily="34" charset="0"/>
              <a:buAutoNum type="arabicPeriod"/>
            </a:pPr>
            <a:r>
              <a:rPr lang="nl-NL" sz="1800">
                <a:cs typeface="Arial"/>
              </a:rPr>
              <a:t>Trek gezamenlijk op aan de regiotafel;</a:t>
            </a:r>
          </a:p>
          <a:p>
            <a:pPr lvl="1">
              <a:buFont typeface="Wingdings" panose="05000000000000000000" pitchFamily="2" charset="2"/>
              <a:buChar char="ü"/>
            </a:pPr>
            <a:r>
              <a:rPr lang="nl-NL" sz="1800">
                <a:cs typeface="Arial"/>
              </a:rPr>
              <a:t>Zorg hierbij voor verbinding met de regioplannen voor acute zorg en de afspraken over concentratie van zorg 	</a:t>
            </a:r>
          </a:p>
        </p:txBody>
      </p:sp>
      <p:pic>
        <p:nvPicPr>
          <p:cNvPr id="4" name="Afbeelding 3">
            <a:extLst>
              <a:ext uri="{FF2B5EF4-FFF2-40B4-BE49-F238E27FC236}">
                <a16:creationId xmlns:a16="http://schemas.microsoft.com/office/drawing/2014/main" id="{A7DB6ED4-00E9-475A-9648-B53E70E45AC4}"/>
              </a:ext>
            </a:extLst>
          </p:cNvPr>
          <p:cNvPicPr>
            <a:picLocks noChangeAspect="1"/>
          </p:cNvPicPr>
          <p:nvPr/>
        </p:nvPicPr>
        <p:blipFill>
          <a:blip r:embed="rId3"/>
          <a:stretch>
            <a:fillRect/>
          </a:stretch>
        </p:blipFill>
        <p:spPr>
          <a:xfrm>
            <a:off x="7914753" y="332913"/>
            <a:ext cx="3752850" cy="2181225"/>
          </a:xfrm>
          <a:prstGeom prst="rect">
            <a:avLst/>
          </a:prstGeom>
        </p:spPr>
      </p:pic>
    </p:spTree>
    <p:extLst>
      <p:ext uri="{BB962C8B-B14F-4D97-AF65-F5344CB8AC3E}">
        <p14:creationId xmlns:p14="http://schemas.microsoft.com/office/powerpoint/2010/main" val="266252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72ABAC7-C175-93BC-3AB3-E119404B4DB5}"/>
              </a:ext>
            </a:extLst>
          </p:cNvPr>
          <p:cNvSpPr txBox="1">
            <a:spLocks/>
          </p:cNvSpPr>
          <p:nvPr/>
        </p:nvSpPr>
        <p:spPr>
          <a:xfrm>
            <a:off x="720418" y="838239"/>
            <a:ext cx="10790237" cy="939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a:solidFill>
                  <a:schemeClr val="tx2"/>
                </a:solidFill>
                <a:latin typeface="Arial"/>
                <a:cs typeface="Arial"/>
              </a:rPr>
              <a:t>Regiobeeld </a:t>
            </a:r>
            <a:endParaRPr lang="nl-NL">
              <a:solidFill>
                <a:schemeClr val="tx2"/>
              </a:solidFill>
            </a:endParaRPr>
          </a:p>
        </p:txBody>
      </p:sp>
      <p:sp>
        <p:nvSpPr>
          <p:cNvPr id="3" name="Tijdelijke aanduiding voor inhoud 2">
            <a:extLst>
              <a:ext uri="{FF2B5EF4-FFF2-40B4-BE49-F238E27FC236}">
                <a16:creationId xmlns:a16="http://schemas.microsoft.com/office/drawing/2014/main" id="{1381F8CD-A6E0-2DEE-3CFF-0746B391A723}"/>
              </a:ext>
            </a:extLst>
          </p:cNvPr>
          <p:cNvSpPr txBox="1">
            <a:spLocks/>
          </p:cNvSpPr>
          <p:nvPr/>
        </p:nvSpPr>
        <p:spPr>
          <a:xfrm>
            <a:off x="720418" y="1886674"/>
            <a:ext cx="9931676" cy="47108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a:t>Hoe nú aan de slag?</a:t>
            </a:r>
            <a:endParaRPr lang="en-US" sz="2000" b="1">
              <a:cs typeface="Arial" panose="020B0604020202020204"/>
            </a:endParaRPr>
          </a:p>
          <a:p>
            <a:endParaRPr lang="nl-NL" sz="2000">
              <a:cs typeface="Arial"/>
            </a:endParaRPr>
          </a:p>
          <a:p>
            <a:pPr marL="342900" indent="-342900">
              <a:buFont typeface="Arial" panose="020B0604020202020204" pitchFamily="34" charset="0"/>
              <a:buAutoNum type="arabicPeriod"/>
            </a:pPr>
            <a:r>
              <a:rPr lang="nl-NL" sz="2000">
                <a:cs typeface="Arial"/>
              </a:rPr>
              <a:t>Start met een ALV VMS om toelichting te geven;</a:t>
            </a:r>
          </a:p>
          <a:p>
            <a:pPr lvl="1">
              <a:buFont typeface="Wingdings" panose="05000000000000000000" pitchFamily="2" charset="2"/>
              <a:buChar char="q"/>
            </a:pPr>
            <a:r>
              <a:rPr lang="nl-NL" sz="2000">
                <a:cs typeface="Arial"/>
              </a:rPr>
              <a:t>Urgentie aangeven</a:t>
            </a:r>
          </a:p>
          <a:p>
            <a:pPr lvl="1">
              <a:buFont typeface="Wingdings" panose="05000000000000000000" pitchFamily="2" charset="2"/>
              <a:buChar char="q"/>
            </a:pPr>
            <a:r>
              <a:rPr lang="nl-NL" sz="2000">
                <a:cs typeface="Arial"/>
              </a:rPr>
              <a:t>Opdracht en proces toelichten op IZA, regiobeeld, regioplan</a:t>
            </a:r>
          </a:p>
          <a:p>
            <a:pPr lvl="1"/>
            <a:endParaRPr lang="nl-NL" sz="2000">
              <a:cs typeface="Arial"/>
            </a:endParaRPr>
          </a:p>
          <a:p>
            <a:pPr marL="342900" indent="-342900">
              <a:buFont typeface="Arial" panose="020B0604020202020204" pitchFamily="34" charset="0"/>
              <a:buAutoNum type="arabicPeriod"/>
            </a:pPr>
            <a:r>
              <a:rPr lang="nl-NL" sz="2000">
                <a:cs typeface="Arial"/>
              </a:rPr>
              <a:t>Oprichten van een werkgroep in VMS;</a:t>
            </a:r>
          </a:p>
          <a:p>
            <a:pPr lvl="1">
              <a:buFont typeface="Wingdings" panose="05000000000000000000" pitchFamily="2" charset="2"/>
              <a:buChar char="q"/>
            </a:pPr>
            <a:r>
              <a:rPr lang="nl-NL" sz="2000">
                <a:cs typeface="Arial"/>
              </a:rPr>
              <a:t>Inventariseren van de huidige regiobeelden en samenhang binnen en tussen regio’s </a:t>
            </a:r>
          </a:p>
          <a:p>
            <a:pPr lvl="1">
              <a:buFont typeface="Wingdings" panose="05000000000000000000" pitchFamily="2" charset="2"/>
              <a:buChar char="q"/>
            </a:pPr>
            <a:r>
              <a:rPr lang="nl-NL" sz="2000">
                <a:cs typeface="Arial"/>
              </a:rPr>
              <a:t>Maak een stakeholdersanalyse</a:t>
            </a:r>
          </a:p>
          <a:p>
            <a:pPr lvl="1"/>
            <a:endParaRPr lang="nl-NL" sz="2000">
              <a:cs typeface="Arial"/>
            </a:endParaRPr>
          </a:p>
          <a:p>
            <a:pPr marL="342900" indent="-342900">
              <a:buFont typeface="Arial" panose="020B0604020202020204" pitchFamily="34" charset="0"/>
              <a:buAutoNum type="arabicPeriod"/>
            </a:pPr>
            <a:r>
              <a:rPr lang="nl-NL" sz="2000">
                <a:cs typeface="Arial"/>
              </a:rPr>
              <a:t>Trek gezamenlijk op aan de regiotafel;</a:t>
            </a:r>
          </a:p>
          <a:p>
            <a:pPr lvl="1">
              <a:buFont typeface="Wingdings" panose="05000000000000000000" pitchFamily="2" charset="2"/>
              <a:buChar char="q"/>
            </a:pPr>
            <a:r>
              <a:rPr lang="nl-NL" sz="2000">
                <a:cs typeface="Arial"/>
              </a:rPr>
              <a:t>Zorg voor (gedragen) afvaardiging bij de RvB</a:t>
            </a:r>
          </a:p>
        </p:txBody>
      </p:sp>
      <p:pic>
        <p:nvPicPr>
          <p:cNvPr id="4" name="Afbeelding 3">
            <a:extLst>
              <a:ext uri="{FF2B5EF4-FFF2-40B4-BE49-F238E27FC236}">
                <a16:creationId xmlns:a16="http://schemas.microsoft.com/office/drawing/2014/main" id="{B4F383B5-53E1-C000-3A2F-E2E1D30D6199}"/>
              </a:ext>
            </a:extLst>
          </p:cNvPr>
          <p:cNvPicPr>
            <a:picLocks noChangeAspect="1"/>
          </p:cNvPicPr>
          <p:nvPr/>
        </p:nvPicPr>
        <p:blipFill>
          <a:blip r:embed="rId3"/>
          <a:stretch>
            <a:fillRect/>
          </a:stretch>
        </p:blipFill>
        <p:spPr>
          <a:xfrm>
            <a:off x="8420557" y="494001"/>
            <a:ext cx="2934999" cy="2934999"/>
          </a:xfrm>
          <a:prstGeom prst="rect">
            <a:avLst/>
          </a:prstGeom>
        </p:spPr>
      </p:pic>
    </p:spTree>
    <p:extLst>
      <p:ext uri="{BB962C8B-B14F-4D97-AF65-F5344CB8AC3E}">
        <p14:creationId xmlns:p14="http://schemas.microsoft.com/office/powerpoint/2010/main" val="997007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948CA25-9AED-3515-9ED8-C068A3BB6ED5}"/>
              </a:ext>
            </a:extLst>
          </p:cNvPr>
          <p:cNvPicPr>
            <a:picLocks noChangeAspect="1"/>
          </p:cNvPicPr>
          <p:nvPr/>
        </p:nvPicPr>
        <p:blipFill>
          <a:blip r:embed="rId3"/>
          <a:stretch>
            <a:fillRect/>
          </a:stretch>
        </p:blipFill>
        <p:spPr>
          <a:xfrm>
            <a:off x="2056406" y="186056"/>
            <a:ext cx="4645730" cy="6605648"/>
          </a:xfrm>
          <a:prstGeom prst="rect">
            <a:avLst/>
          </a:prstGeom>
          <a:ln>
            <a:solidFill>
              <a:schemeClr val="bg2"/>
            </a:solidFill>
          </a:ln>
          <a:effectLst>
            <a:outerShdw blurRad="50800" dist="38100" dir="2700000" algn="tl" rotWithShape="0">
              <a:prstClr val="black">
                <a:alpha val="40000"/>
              </a:prstClr>
            </a:outerShdw>
          </a:effectLst>
        </p:spPr>
      </p:pic>
      <p:pic>
        <p:nvPicPr>
          <p:cNvPr id="6" name="Afbeelding 5">
            <a:extLst>
              <a:ext uri="{FF2B5EF4-FFF2-40B4-BE49-F238E27FC236}">
                <a16:creationId xmlns:a16="http://schemas.microsoft.com/office/drawing/2014/main" id="{F91D7B04-933A-4980-9B07-B26850DC41E7}"/>
              </a:ext>
            </a:extLst>
          </p:cNvPr>
          <p:cNvPicPr>
            <a:picLocks noChangeAspect="1"/>
          </p:cNvPicPr>
          <p:nvPr/>
        </p:nvPicPr>
        <p:blipFill>
          <a:blip r:embed="rId4"/>
          <a:stretch>
            <a:fillRect/>
          </a:stretch>
        </p:blipFill>
        <p:spPr>
          <a:xfrm>
            <a:off x="6895941" y="186056"/>
            <a:ext cx="4645730" cy="66356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2278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51D1CFB-0018-EC30-BC3C-A48D9DA63A9D}"/>
              </a:ext>
            </a:extLst>
          </p:cNvPr>
          <p:cNvSpPr txBox="1">
            <a:spLocks/>
          </p:cNvSpPr>
          <p:nvPr/>
        </p:nvSpPr>
        <p:spPr>
          <a:xfrm>
            <a:off x="706438" y="1220203"/>
            <a:ext cx="10790237" cy="9398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000" b="1" dirty="0"/>
              <a:t>Inhoud</a:t>
            </a:r>
          </a:p>
        </p:txBody>
      </p:sp>
      <p:sp>
        <p:nvSpPr>
          <p:cNvPr id="3" name="Tijdelijke aanduiding voor tekst 2">
            <a:extLst>
              <a:ext uri="{FF2B5EF4-FFF2-40B4-BE49-F238E27FC236}">
                <a16:creationId xmlns:a16="http://schemas.microsoft.com/office/drawing/2014/main" id="{1E63F49A-A882-E130-A2C2-AB1BEE310663}"/>
              </a:ext>
            </a:extLst>
          </p:cNvPr>
          <p:cNvSpPr txBox="1">
            <a:spLocks/>
          </p:cNvSpPr>
          <p:nvPr/>
        </p:nvSpPr>
        <p:spPr>
          <a:xfrm>
            <a:off x="706438" y="2579688"/>
            <a:ext cx="10765126" cy="3508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nl-NL" sz="2400"/>
              <a:t>Achtergrond en totstandkoming Integraal Zorgakkoord (IZA)</a:t>
            </a:r>
          </a:p>
          <a:p>
            <a:pPr marL="457200" indent="-457200">
              <a:buFont typeface="Arial" panose="020B0604020202020204" pitchFamily="34" charset="0"/>
              <a:buAutoNum type="arabicPeriod"/>
            </a:pPr>
            <a:r>
              <a:rPr lang="nl-NL" sz="2400"/>
              <a:t>Opdracht uit het IZA: regionale samenwerking</a:t>
            </a:r>
          </a:p>
          <a:p>
            <a:pPr marL="914400" lvl="1" indent="-457200">
              <a:buFont typeface="+mj-lt"/>
              <a:buAutoNum type="alphaLcParenR"/>
            </a:pPr>
            <a:r>
              <a:rPr lang="nl-NL" sz="2200"/>
              <a:t>Regiobeeld</a:t>
            </a:r>
          </a:p>
          <a:p>
            <a:pPr marL="914400" lvl="1" indent="-457200">
              <a:buFont typeface="+mj-lt"/>
              <a:buAutoNum type="alphaLcParenR"/>
            </a:pPr>
            <a:r>
              <a:rPr lang="nl-NL" sz="2200"/>
              <a:t>Criteria voor het opstellen regiobeeld </a:t>
            </a:r>
          </a:p>
          <a:p>
            <a:pPr marL="914400" lvl="1" indent="-457200">
              <a:buFont typeface="+mj-lt"/>
              <a:buAutoNum type="alphaLcParenR"/>
            </a:pPr>
            <a:r>
              <a:rPr lang="nl-NL" sz="2200"/>
              <a:t>Regioplan</a:t>
            </a:r>
          </a:p>
          <a:p>
            <a:pPr marL="457200" indent="-457200">
              <a:buFont typeface="Arial" panose="020B0604020202020204" pitchFamily="34" charset="0"/>
              <a:buAutoNum type="arabicPeriod"/>
            </a:pPr>
            <a:r>
              <a:rPr lang="nl-NL" sz="2200"/>
              <a:t>Hoe nu verder? </a:t>
            </a:r>
            <a:endParaRPr lang="nl-NL" sz="2000"/>
          </a:p>
          <a:p>
            <a:pPr marL="457200" indent="-457200">
              <a:buFont typeface="Arial" panose="020B0604020202020204" pitchFamily="34" charset="0"/>
              <a:buAutoNum type="arabicPeriod"/>
            </a:pPr>
            <a:r>
              <a:rPr lang="nl-NL" sz="2000" b="1"/>
              <a:t>Vragen</a:t>
            </a:r>
            <a:endParaRPr lang="nl-NL" sz="2200" b="1"/>
          </a:p>
        </p:txBody>
      </p:sp>
    </p:spTree>
    <p:extLst>
      <p:ext uri="{BB962C8B-B14F-4D97-AF65-F5344CB8AC3E}">
        <p14:creationId xmlns:p14="http://schemas.microsoft.com/office/powerpoint/2010/main" val="414144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1FA7DCA-1FC0-57A8-92C9-EEC5F8C48543}"/>
              </a:ext>
            </a:extLst>
          </p:cNvPr>
          <p:cNvSpPr txBox="1">
            <a:spLocks/>
          </p:cNvSpPr>
          <p:nvPr/>
        </p:nvSpPr>
        <p:spPr>
          <a:xfrm>
            <a:off x="706438" y="1220203"/>
            <a:ext cx="10790237" cy="9398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000" b="1" dirty="0"/>
              <a:t>Vragen? </a:t>
            </a:r>
            <a:endParaRPr lang="nl-NL" sz="4000"/>
          </a:p>
        </p:txBody>
      </p:sp>
      <p:sp>
        <p:nvSpPr>
          <p:cNvPr id="3" name="Tijdelijke aanduiding voor tekst 2">
            <a:extLst>
              <a:ext uri="{FF2B5EF4-FFF2-40B4-BE49-F238E27FC236}">
                <a16:creationId xmlns:a16="http://schemas.microsoft.com/office/drawing/2014/main" id="{9B6BE77B-6649-402F-DD87-5D9A1E76523B}"/>
              </a:ext>
            </a:extLst>
          </p:cNvPr>
          <p:cNvSpPr txBox="1">
            <a:spLocks/>
          </p:cNvSpPr>
          <p:nvPr/>
        </p:nvSpPr>
        <p:spPr>
          <a:xfrm>
            <a:off x="706438" y="2579688"/>
            <a:ext cx="10765126" cy="4016421"/>
          </a:xfrm>
          <a:prstGeom prst="rect">
            <a:avLst/>
          </a:prstGeom>
        </p:spPr>
        <p:txBody>
          <a:bodyPr vert="horz" lIns="91440" tIns="45720" rIns="91440" bIns="45720" numCol="1" spcCol="72000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a:p>
          <a:p>
            <a:pPr marL="0" indent="0">
              <a:buNone/>
            </a:pPr>
            <a:r>
              <a:rPr lang="nl-NL" sz="2400"/>
              <a:t>Naslag: </a:t>
            </a:r>
          </a:p>
          <a:p>
            <a:pPr marL="0" indent="0">
              <a:buNone/>
            </a:pPr>
            <a:endParaRPr lang="nl-NL" sz="2400">
              <a:cs typeface="Arial"/>
            </a:endParaRPr>
          </a:p>
          <a:p>
            <a:r>
              <a:rPr lang="nl-NL" sz="2400" err="1"/>
              <a:t>Factsheet</a:t>
            </a:r>
            <a:r>
              <a:rPr lang="nl-NL" sz="2400"/>
              <a:t> regionale samenwerking website Federatie Medisch Specialisten</a:t>
            </a:r>
          </a:p>
          <a:p>
            <a:endParaRPr lang="nl-NL" sz="2400"/>
          </a:p>
          <a:p>
            <a:r>
              <a:rPr lang="nl-NL" sz="2400"/>
              <a:t>Huidige regiobeeld regio: </a:t>
            </a:r>
            <a:r>
              <a:rPr lang="nl-NL" sz="2400">
                <a:ea typeface="+mn-lt"/>
                <a:cs typeface="+mn-lt"/>
                <a:hlinkClick r:id="rId3"/>
              </a:rPr>
              <a:t>https://www.dejuistezorgopdejuisteplek.nl/regiobeelden/</a:t>
            </a:r>
            <a:endParaRPr lang="nl-NL" sz="2400">
              <a:cs typeface="Arial" panose="020B0604020202020204"/>
            </a:endParaRPr>
          </a:p>
          <a:p>
            <a:endParaRPr lang="nl-NL" sz="2400">
              <a:cs typeface="Arial" panose="020B0604020202020204"/>
            </a:endParaRPr>
          </a:p>
          <a:p>
            <a:r>
              <a:rPr lang="nl-NL" sz="2400">
                <a:cs typeface="Arial" panose="020B0604020202020204"/>
              </a:rPr>
              <a:t>Informatie over zorggebruik in de regio: </a:t>
            </a:r>
            <a:r>
              <a:rPr lang="nl-NL" sz="2400">
                <a:ea typeface="+mn-lt"/>
                <a:cs typeface="+mn-lt"/>
                <a:hlinkClick r:id="rId4"/>
              </a:rPr>
              <a:t>https://www.regiobeeld.nl/</a:t>
            </a:r>
          </a:p>
          <a:p>
            <a:endParaRPr lang="nl-NL" sz="2400">
              <a:cs typeface="Arial"/>
            </a:endParaRPr>
          </a:p>
          <a:p>
            <a:r>
              <a:rPr lang="nl-NL" sz="2400"/>
              <a:t>Communicatie over criteria opstellen regiobeeld volgt begin 2023</a:t>
            </a:r>
            <a:endParaRPr lang="nl-NL" sz="2400">
              <a:cs typeface="Arial"/>
            </a:endParaRPr>
          </a:p>
          <a:p>
            <a:endParaRPr lang="nl-NL" sz="2400"/>
          </a:p>
        </p:txBody>
      </p:sp>
    </p:spTree>
    <p:extLst>
      <p:ext uri="{BB962C8B-B14F-4D97-AF65-F5344CB8AC3E}">
        <p14:creationId xmlns:p14="http://schemas.microsoft.com/office/powerpoint/2010/main" val="263586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tekst 1">
            <a:extLst>
              <a:ext uri="{FF2B5EF4-FFF2-40B4-BE49-F238E27FC236}">
                <a16:creationId xmlns:a16="http://schemas.microsoft.com/office/drawing/2014/main" id="{E058D81E-4ECB-080D-8366-AD652ACC7D0D}"/>
              </a:ext>
            </a:extLst>
          </p:cNvPr>
          <p:cNvSpPr txBox="1">
            <a:spLocks/>
          </p:cNvSpPr>
          <p:nvPr/>
        </p:nvSpPr>
        <p:spPr>
          <a:xfrm>
            <a:off x="8019286" y="481264"/>
            <a:ext cx="3702251" cy="3907856"/>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5100" err="1">
                <a:latin typeface="+mj-lt"/>
                <a:ea typeface="+mj-ea"/>
                <a:cs typeface="+mj-cs"/>
              </a:rPr>
              <a:t>Bouwsteen</a:t>
            </a:r>
            <a:r>
              <a:rPr lang="en-US" sz="5100">
                <a:latin typeface="+mj-lt"/>
                <a:ea typeface="+mj-ea"/>
                <a:cs typeface="+mj-cs"/>
              </a:rPr>
              <a:t> </a:t>
            </a:r>
          </a:p>
          <a:p>
            <a:pPr>
              <a:spcBef>
                <a:spcPct val="0"/>
              </a:spcBef>
              <a:spcAft>
                <a:spcPts val="600"/>
              </a:spcAft>
              <a:buNone/>
            </a:pPr>
            <a:r>
              <a:rPr lang="en-US" sz="5100" err="1">
                <a:latin typeface="+mj-lt"/>
                <a:ea typeface="+mj-ea"/>
                <a:cs typeface="+mj-cs"/>
              </a:rPr>
              <a:t>Rapporten</a:t>
            </a:r>
            <a:r>
              <a:rPr lang="en-US" sz="5100">
                <a:latin typeface="+mj-lt"/>
                <a:ea typeface="+mj-ea"/>
                <a:cs typeface="+mj-cs"/>
              </a:rPr>
              <a:t>:</a:t>
            </a:r>
          </a:p>
          <a:p>
            <a:pPr>
              <a:spcBef>
                <a:spcPct val="0"/>
              </a:spcBef>
              <a:spcAft>
                <a:spcPts val="600"/>
              </a:spcAft>
              <a:buNone/>
            </a:pPr>
            <a:endParaRPr lang="en-US" sz="5100">
              <a:latin typeface="+mj-lt"/>
              <a:ea typeface="+mj-ea"/>
              <a:cs typeface="Calibri Light"/>
            </a:endParaRPr>
          </a:p>
          <a:p>
            <a:pPr>
              <a:spcBef>
                <a:spcPct val="0"/>
              </a:spcBef>
              <a:spcAft>
                <a:spcPts val="600"/>
              </a:spcAft>
              <a:buNone/>
            </a:pPr>
            <a:endParaRPr lang="en-US" sz="5100">
              <a:latin typeface="+mj-lt"/>
              <a:ea typeface="+mj-ea"/>
              <a:cs typeface="+mj-cs"/>
            </a:endParaRPr>
          </a:p>
          <a:p>
            <a:pPr>
              <a:spcBef>
                <a:spcPct val="0"/>
              </a:spcBef>
              <a:spcAft>
                <a:spcPts val="600"/>
              </a:spcAft>
              <a:buNone/>
            </a:pPr>
            <a:r>
              <a:rPr lang="en-US" sz="5100">
                <a:latin typeface="+mj-lt"/>
                <a:ea typeface="+mj-ea"/>
                <a:cs typeface="+mj-cs"/>
              </a:rPr>
              <a:t>WRR rapport</a:t>
            </a:r>
          </a:p>
        </p:txBody>
      </p:sp>
      <p:sp>
        <p:nvSpPr>
          <p:cNvPr id="27" name="Rectangle 26">
            <a:extLst>
              <a:ext uri="{FF2B5EF4-FFF2-40B4-BE49-F238E27FC236}">
                <a16:creationId xmlns:a16="http://schemas.microsoft.com/office/drawing/2014/main" id="{9584E7D4-A2F5-41A9-A4AE-B84BD1346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solidFill>
            <a:srgbClr val="4E7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2531D6-F318-49BD-859A-0B2B71594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481264"/>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3A78525-353D-47EB-B839-E380DBD7DE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7760" y="481264"/>
            <a:ext cx="3207226"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F36D708C-E1B2-4687-B54F-EA7E75193390}"/>
              </a:ext>
            </a:extLst>
          </p:cNvPr>
          <p:cNvPicPr>
            <a:picLocks noChangeAspect="1"/>
          </p:cNvPicPr>
          <p:nvPr/>
        </p:nvPicPr>
        <p:blipFill>
          <a:blip r:embed="rId3"/>
          <a:stretch>
            <a:fillRect/>
          </a:stretch>
        </p:blipFill>
        <p:spPr>
          <a:xfrm>
            <a:off x="1142923" y="642131"/>
            <a:ext cx="1718794" cy="2574973"/>
          </a:xfrm>
          <a:prstGeom prst="rect">
            <a:avLst/>
          </a:prstGeom>
        </p:spPr>
      </p:pic>
      <p:sp>
        <p:nvSpPr>
          <p:cNvPr id="33" name="Rectangle 32">
            <a:extLst>
              <a:ext uri="{FF2B5EF4-FFF2-40B4-BE49-F238E27FC236}">
                <a16:creationId xmlns:a16="http://schemas.microsoft.com/office/drawing/2014/main" id="{6436C932-B8B8-4A70-8A0D-1A4AD0A9F2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7334" y="3538308"/>
            <a:ext cx="3217652" cy="28624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Afbeelding met tekst&#10;&#10;Automatisch gegenereerde beschrijving">
            <a:extLst>
              <a:ext uri="{FF2B5EF4-FFF2-40B4-BE49-F238E27FC236}">
                <a16:creationId xmlns:a16="http://schemas.microsoft.com/office/drawing/2014/main" id="{8C7DCCDB-92CF-5DFA-4721-9D2A24110DC3}"/>
              </a:ext>
            </a:extLst>
          </p:cNvPr>
          <p:cNvPicPr>
            <a:picLocks noChangeAspect="1"/>
          </p:cNvPicPr>
          <p:nvPr/>
        </p:nvPicPr>
        <p:blipFill rotWithShape="1">
          <a:blip r:embed="rId4"/>
          <a:srcRect l="58069" t="45998" r="12699" b="15132"/>
          <a:stretch/>
        </p:blipFill>
        <p:spPr>
          <a:xfrm>
            <a:off x="3990793" y="3799334"/>
            <a:ext cx="2895918" cy="2406705"/>
          </a:xfrm>
          <a:prstGeom prst="rect">
            <a:avLst/>
          </a:prstGeom>
        </p:spPr>
      </p:pic>
      <p:cxnSp>
        <p:nvCxnSpPr>
          <p:cNvPr id="35" name="Straight Connector 34">
            <a:extLst>
              <a:ext uri="{FF2B5EF4-FFF2-40B4-BE49-F238E27FC236}">
                <a16:creationId xmlns:a16="http://schemas.microsoft.com/office/drawing/2014/main" id="{02AD82C0-24F3-4083-849D-D281174AF25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rgbClr val="4E7A6E"/>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EC760C0-2D8A-4DE5-9990-FA96D59E53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3538308"/>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10;&#10;Automatisch gegenereerde beschrijving">
            <a:extLst>
              <a:ext uri="{FF2B5EF4-FFF2-40B4-BE49-F238E27FC236}">
                <a16:creationId xmlns:a16="http://schemas.microsoft.com/office/drawing/2014/main" id="{1A3BAF16-DC91-1664-9B5C-EC29C4E8FC07}"/>
              </a:ext>
            </a:extLst>
          </p:cNvPr>
          <p:cNvPicPr>
            <a:picLocks noChangeAspect="1"/>
          </p:cNvPicPr>
          <p:nvPr/>
        </p:nvPicPr>
        <p:blipFill rotWithShape="1">
          <a:blip r:embed="rId5"/>
          <a:srcRect l="58069" t="36062" r="12699" b="31496"/>
          <a:stretch/>
        </p:blipFill>
        <p:spPr>
          <a:xfrm>
            <a:off x="620002" y="3939277"/>
            <a:ext cx="2911236" cy="2019329"/>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FE9ABC75-D8D2-9D2A-1DD9-D1E48D9947C7}"/>
              </a:ext>
            </a:extLst>
          </p:cNvPr>
          <p:cNvPicPr>
            <a:picLocks noChangeAspect="1"/>
          </p:cNvPicPr>
          <p:nvPr/>
        </p:nvPicPr>
        <p:blipFill rotWithShape="1">
          <a:blip r:embed="rId4"/>
          <a:srcRect l="16270" t="35343" r="54365" b="42222"/>
          <a:stretch/>
        </p:blipFill>
        <p:spPr>
          <a:xfrm>
            <a:off x="3996006" y="1159247"/>
            <a:ext cx="2890705" cy="1380321"/>
          </a:xfrm>
          <a:prstGeom prst="rect">
            <a:avLst/>
          </a:prstGeom>
        </p:spPr>
      </p:pic>
    </p:spTree>
    <p:extLst>
      <p:ext uri="{BB962C8B-B14F-4D97-AF65-F5344CB8AC3E}">
        <p14:creationId xmlns:p14="http://schemas.microsoft.com/office/powerpoint/2010/main" val="252651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a:extLst>
              <a:ext uri="{FF2B5EF4-FFF2-40B4-BE49-F238E27FC236}">
                <a16:creationId xmlns:a16="http://schemas.microsoft.com/office/drawing/2014/main" id="{17026A87-6AF1-FD14-C021-983ABEBA2100}"/>
              </a:ext>
            </a:extLst>
          </p:cNvPr>
          <p:cNvPicPr>
            <a:picLocks noChangeAspect="1"/>
          </p:cNvPicPr>
          <p:nvPr/>
        </p:nvPicPr>
        <p:blipFill rotWithShape="1">
          <a:blip r:embed="rId3"/>
          <a:srcRect r="50751"/>
          <a:stretch/>
        </p:blipFill>
        <p:spPr>
          <a:xfrm rot="19413888">
            <a:off x="3891091" y="5214331"/>
            <a:ext cx="1997444" cy="1356043"/>
          </a:xfrm>
          <a:prstGeom prst="rect">
            <a:avLst/>
          </a:prstGeom>
        </p:spPr>
      </p:pic>
      <p:pic>
        <p:nvPicPr>
          <p:cNvPr id="25" name="Afbeelding 24" descr="Afbeelding met tekst&#10;&#10;Automatisch gegenereerde beschrijving">
            <a:extLst>
              <a:ext uri="{FF2B5EF4-FFF2-40B4-BE49-F238E27FC236}">
                <a16:creationId xmlns:a16="http://schemas.microsoft.com/office/drawing/2014/main" id="{3A620866-37DC-6D49-296F-5D55B7FFF225}"/>
              </a:ext>
            </a:extLst>
          </p:cNvPr>
          <p:cNvPicPr>
            <a:picLocks noChangeAspect="1"/>
          </p:cNvPicPr>
          <p:nvPr/>
        </p:nvPicPr>
        <p:blipFill>
          <a:blip r:embed="rId4"/>
          <a:stretch>
            <a:fillRect/>
          </a:stretch>
        </p:blipFill>
        <p:spPr>
          <a:xfrm>
            <a:off x="9797844" y="107445"/>
            <a:ext cx="2299652" cy="2235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Afbeelding 7" descr="Afbeelding met tekst&#10;&#10;Automatisch gegenereerde beschrijving">
            <a:extLst>
              <a:ext uri="{FF2B5EF4-FFF2-40B4-BE49-F238E27FC236}">
                <a16:creationId xmlns:a16="http://schemas.microsoft.com/office/drawing/2014/main" id="{ED523C6F-FCC0-D588-6C4E-07CB86488C6D}"/>
              </a:ext>
            </a:extLst>
          </p:cNvPr>
          <p:cNvPicPr>
            <a:picLocks noChangeAspect="1"/>
          </p:cNvPicPr>
          <p:nvPr/>
        </p:nvPicPr>
        <p:blipFill>
          <a:blip r:embed="rId5"/>
          <a:stretch>
            <a:fillRect/>
          </a:stretch>
        </p:blipFill>
        <p:spPr>
          <a:xfrm>
            <a:off x="429460" y="1235777"/>
            <a:ext cx="5125355" cy="1946168"/>
          </a:xfrm>
          <a:prstGeom prst="rect">
            <a:avLst/>
          </a:prstGeom>
        </p:spPr>
      </p:pic>
      <p:pic>
        <p:nvPicPr>
          <p:cNvPr id="12" name="Afbeelding 11" descr="Afbeelding met tekst&#10;&#10;Automatisch gegenereerde beschrijving">
            <a:extLst>
              <a:ext uri="{FF2B5EF4-FFF2-40B4-BE49-F238E27FC236}">
                <a16:creationId xmlns:a16="http://schemas.microsoft.com/office/drawing/2014/main" id="{9D18D3ED-AE45-D43A-33D1-16CA4A6D5DE0}"/>
              </a:ext>
            </a:extLst>
          </p:cNvPr>
          <p:cNvPicPr>
            <a:picLocks noChangeAspect="1"/>
          </p:cNvPicPr>
          <p:nvPr/>
        </p:nvPicPr>
        <p:blipFill>
          <a:blip r:embed="rId6"/>
          <a:stretch>
            <a:fillRect/>
          </a:stretch>
        </p:blipFill>
        <p:spPr>
          <a:xfrm>
            <a:off x="5628640" y="3666705"/>
            <a:ext cx="6122670" cy="2996200"/>
          </a:xfrm>
          <a:prstGeom prst="rect">
            <a:avLst/>
          </a:prstGeom>
        </p:spPr>
      </p:pic>
      <p:pic>
        <p:nvPicPr>
          <p:cNvPr id="14" name="Afbeelding 13" descr="Afbeelding met tekst&#10;&#10;Automatisch gegenereerde beschrijving">
            <a:extLst>
              <a:ext uri="{FF2B5EF4-FFF2-40B4-BE49-F238E27FC236}">
                <a16:creationId xmlns:a16="http://schemas.microsoft.com/office/drawing/2014/main" id="{5EB397F8-1076-7C39-0BFE-DB3E1E9F3903}"/>
              </a:ext>
            </a:extLst>
          </p:cNvPr>
          <p:cNvPicPr>
            <a:picLocks noChangeAspect="1"/>
          </p:cNvPicPr>
          <p:nvPr/>
        </p:nvPicPr>
        <p:blipFill rotWithShape="1">
          <a:blip r:embed="rId7"/>
          <a:srcRect r="26537"/>
          <a:stretch/>
        </p:blipFill>
        <p:spPr>
          <a:xfrm>
            <a:off x="5628640" y="1914087"/>
            <a:ext cx="2794000" cy="1385358"/>
          </a:xfrm>
          <a:prstGeom prst="rect">
            <a:avLst/>
          </a:prstGeom>
        </p:spPr>
      </p:pic>
      <p:pic>
        <p:nvPicPr>
          <p:cNvPr id="22" name="Afbeelding 21" descr="Afbeelding met tekst&#10;&#10;Automatisch gegenereerde beschrijving">
            <a:extLst>
              <a:ext uri="{FF2B5EF4-FFF2-40B4-BE49-F238E27FC236}">
                <a16:creationId xmlns:a16="http://schemas.microsoft.com/office/drawing/2014/main" id="{4743D750-899F-7352-CE78-391A6C3D8E2A}"/>
              </a:ext>
            </a:extLst>
          </p:cNvPr>
          <p:cNvPicPr>
            <a:picLocks noChangeAspect="1"/>
          </p:cNvPicPr>
          <p:nvPr/>
        </p:nvPicPr>
        <p:blipFill>
          <a:blip r:embed="rId8"/>
          <a:stretch>
            <a:fillRect/>
          </a:stretch>
        </p:blipFill>
        <p:spPr>
          <a:xfrm>
            <a:off x="426266" y="3146679"/>
            <a:ext cx="5125356" cy="1900923"/>
          </a:xfrm>
          <a:prstGeom prst="rect">
            <a:avLst/>
          </a:prstGeom>
        </p:spPr>
      </p:pic>
      <p:pic>
        <p:nvPicPr>
          <p:cNvPr id="27" name="Afbeelding 26" descr="Afbeelding met gebouw, buiten, lopen, persoon&#10;&#10;Automatisch gegenereerde beschrijving">
            <a:extLst>
              <a:ext uri="{FF2B5EF4-FFF2-40B4-BE49-F238E27FC236}">
                <a16:creationId xmlns:a16="http://schemas.microsoft.com/office/drawing/2014/main" id="{5CB3C539-6C1B-FF52-BD26-655425D482A8}"/>
              </a:ext>
            </a:extLst>
          </p:cNvPr>
          <p:cNvPicPr>
            <a:picLocks noChangeAspect="1"/>
          </p:cNvPicPr>
          <p:nvPr/>
        </p:nvPicPr>
        <p:blipFill>
          <a:blip r:embed="rId9"/>
          <a:stretch>
            <a:fillRect/>
          </a:stretch>
        </p:blipFill>
        <p:spPr>
          <a:xfrm>
            <a:off x="6076368" y="107445"/>
            <a:ext cx="3313894" cy="14084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kstvak 1">
            <a:extLst>
              <a:ext uri="{FF2B5EF4-FFF2-40B4-BE49-F238E27FC236}">
                <a16:creationId xmlns:a16="http://schemas.microsoft.com/office/drawing/2014/main" id="{9D26CFA1-A7A1-7B0D-A25B-08264E316075}"/>
              </a:ext>
            </a:extLst>
          </p:cNvPr>
          <p:cNvSpPr txBox="1"/>
          <p:nvPr/>
        </p:nvSpPr>
        <p:spPr>
          <a:xfrm>
            <a:off x="2097248" y="288427"/>
            <a:ext cx="2613088" cy="954107"/>
          </a:xfrm>
          <a:prstGeom prst="rect">
            <a:avLst/>
          </a:prstGeom>
          <a:noFill/>
        </p:spPr>
        <p:txBody>
          <a:bodyPr wrap="none" lIns="91440" tIns="45720" rIns="91440" bIns="45720" rtlCol="0" anchor="t">
            <a:spAutoFit/>
          </a:bodyPr>
          <a:lstStyle/>
          <a:p>
            <a:r>
              <a:rPr lang="nl-NL" sz="2800" b="1"/>
              <a:t>Bouwsteen: </a:t>
            </a:r>
          </a:p>
          <a:p>
            <a:r>
              <a:rPr lang="nl-NL" sz="2800" b="1"/>
              <a:t>Coalitieakkoord </a:t>
            </a:r>
            <a:endParaRPr lang="nl-NL" sz="2800" b="1">
              <a:cs typeface="Calibri"/>
            </a:endParaRPr>
          </a:p>
        </p:txBody>
      </p:sp>
      <p:sp>
        <p:nvSpPr>
          <p:cNvPr id="3" name="Tekstvak 2">
            <a:extLst>
              <a:ext uri="{FF2B5EF4-FFF2-40B4-BE49-F238E27FC236}">
                <a16:creationId xmlns:a16="http://schemas.microsoft.com/office/drawing/2014/main" id="{F8E9CA73-B913-4FE2-ABEF-C5B8E13C1E51}"/>
              </a:ext>
            </a:extLst>
          </p:cNvPr>
          <p:cNvSpPr txBox="1"/>
          <p:nvPr/>
        </p:nvSpPr>
        <p:spPr>
          <a:xfrm>
            <a:off x="440690" y="5092847"/>
            <a:ext cx="4156362" cy="1477328"/>
          </a:xfrm>
          <a:prstGeom prst="rect">
            <a:avLst/>
          </a:prstGeom>
          <a:noFill/>
        </p:spPr>
        <p:txBody>
          <a:bodyPr wrap="square" rtlCol="0">
            <a:spAutoFit/>
          </a:bodyPr>
          <a:lstStyle/>
          <a:p>
            <a:pPr marL="285750" indent="-285750">
              <a:buFont typeface="Wingdings" panose="05000000000000000000" pitchFamily="2" charset="2"/>
              <a:buChar char="Ø"/>
            </a:pPr>
            <a:r>
              <a:rPr lang="nl-NL" b="1"/>
              <a:t>Integrale benadering voor zwangerschap, abortuszorg geboorte</a:t>
            </a:r>
          </a:p>
          <a:p>
            <a:pPr marL="285750" indent="-285750">
              <a:buFont typeface="Wingdings" panose="05000000000000000000" pitchFamily="2" charset="2"/>
              <a:buChar char="Ø"/>
            </a:pPr>
            <a:r>
              <a:rPr lang="nl-NL" b="1"/>
              <a:t>Waardig ouder worden en waardig sterven</a:t>
            </a:r>
          </a:p>
          <a:p>
            <a:pPr marL="285750" indent="-285750">
              <a:buFont typeface="Wingdings" panose="05000000000000000000" pitchFamily="2" charset="2"/>
              <a:buChar char="Ø"/>
            </a:pPr>
            <a:r>
              <a:rPr lang="nl-NL" b="1"/>
              <a:t>Embryowet</a:t>
            </a:r>
          </a:p>
        </p:txBody>
      </p:sp>
    </p:spTree>
    <p:extLst>
      <p:ext uri="{BB962C8B-B14F-4D97-AF65-F5344CB8AC3E}">
        <p14:creationId xmlns:p14="http://schemas.microsoft.com/office/powerpoint/2010/main" val="319018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7DA07B7-2079-B091-F87A-9312698A1D0C}"/>
              </a:ext>
            </a:extLst>
          </p:cNvPr>
          <p:cNvPicPr>
            <a:picLocks noChangeAspect="1"/>
          </p:cNvPicPr>
          <p:nvPr/>
        </p:nvPicPr>
        <p:blipFill>
          <a:blip r:embed="rId3"/>
          <a:stretch>
            <a:fillRect/>
          </a:stretch>
        </p:blipFill>
        <p:spPr>
          <a:xfrm>
            <a:off x="3831966" y="477964"/>
            <a:ext cx="2832100" cy="406400"/>
          </a:xfrm>
          <a:prstGeom prst="rect">
            <a:avLst/>
          </a:prstGeom>
          <a:effectLst>
            <a:outerShdw blurRad="63500" sx="102000" sy="102000" algn="ctr" rotWithShape="0">
              <a:prstClr val="black">
                <a:alpha val="40000"/>
              </a:prstClr>
            </a:outerShdw>
          </a:effectLst>
        </p:spPr>
      </p:pic>
      <p:pic>
        <p:nvPicPr>
          <p:cNvPr id="3" name="Afbeelding 2">
            <a:extLst>
              <a:ext uri="{FF2B5EF4-FFF2-40B4-BE49-F238E27FC236}">
                <a16:creationId xmlns:a16="http://schemas.microsoft.com/office/drawing/2014/main" id="{B5D3436A-3618-9E6C-E3B9-A7303755EB12}"/>
              </a:ext>
            </a:extLst>
          </p:cNvPr>
          <p:cNvPicPr>
            <a:picLocks noChangeAspect="1"/>
          </p:cNvPicPr>
          <p:nvPr/>
        </p:nvPicPr>
        <p:blipFill>
          <a:blip r:embed="rId4"/>
          <a:stretch>
            <a:fillRect/>
          </a:stretch>
        </p:blipFill>
        <p:spPr>
          <a:xfrm>
            <a:off x="3774102" y="4679242"/>
            <a:ext cx="7830264" cy="424998"/>
          </a:xfrm>
          <a:prstGeom prst="rect">
            <a:avLst/>
          </a:prstGeom>
          <a:effectLst>
            <a:outerShdw blurRad="63500" sx="102000" sy="102000" algn="ctr" rotWithShape="0">
              <a:prstClr val="black">
                <a:alpha val="40000"/>
              </a:prstClr>
            </a:outerShdw>
          </a:effectLst>
        </p:spPr>
      </p:pic>
      <p:pic>
        <p:nvPicPr>
          <p:cNvPr id="4" name="Afbeelding 3">
            <a:extLst>
              <a:ext uri="{FF2B5EF4-FFF2-40B4-BE49-F238E27FC236}">
                <a16:creationId xmlns:a16="http://schemas.microsoft.com/office/drawing/2014/main" id="{5FAB748A-470A-8117-6849-55021D5FB741}"/>
              </a:ext>
            </a:extLst>
          </p:cNvPr>
          <p:cNvPicPr>
            <a:picLocks noChangeAspect="1"/>
          </p:cNvPicPr>
          <p:nvPr/>
        </p:nvPicPr>
        <p:blipFill>
          <a:blip r:embed="rId5"/>
          <a:stretch>
            <a:fillRect/>
          </a:stretch>
        </p:blipFill>
        <p:spPr>
          <a:xfrm>
            <a:off x="3773862" y="5491839"/>
            <a:ext cx="7772400" cy="408492"/>
          </a:xfrm>
          <a:prstGeom prst="rect">
            <a:avLst/>
          </a:prstGeom>
          <a:effectLst>
            <a:outerShdw blurRad="63500" sx="102000" sy="102000" algn="ctr" rotWithShape="0">
              <a:prstClr val="black">
                <a:alpha val="40000"/>
              </a:prstClr>
            </a:outerShdw>
          </a:effectLst>
        </p:spPr>
      </p:pic>
      <p:pic>
        <p:nvPicPr>
          <p:cNvPr id="5" name="Afbeelding 4">
            <a:extLst>
              <a:ext uri="{FF2B5EF4-FFF2-40B4-BE49-F238E27FC236}">
                <a16:creationId xmlns:a16="http://schemas.microsoft.com/office/drawing/2014/main" id="{9B053818-D548-782E-C05C-F5DF3FA8F85D}"/>
              </a:ext>
            </a:extLst>
          </p:cNvPr>
          <p:cNvPicPr>
            <a:picLocks noChangeAspect="1"/>
          </p:cNvPicPr>
          <p:nvPr/>
        </p:nvPicPr>
        <p:blipFill rotWithShape="1">
          <a:blip r:embed="rId6"/>
          <a:srcRect t="17041"/>
          <a:stretch/>
        </p:blipFill>
        <p:spPr>
          <a:xfrm>
            <a:off x="3831966" y="3939249"/>
            <a:ext cx="7772400" cy="352394"/>
          </a:xfrm>
          <a:prstGeom prst="rect">
            <a:avLst/>
          </a:prstGeom>
          <a:effectLst>
            <a:outerShdw blurRad="63500" sx="102000" sy="102000" algn="ctr" rotWithShape="0">
              <a:prstClr val="black">
                <a:alpha val="40000"/>
              </a:prstClr>
            </a:outerShdw>
          </a:effectLst>
        </p:spPr>
      </p:pic>
      <p:pic>
        <p:nvPicPr>
          <p:cNvPr id="6" name="Afbeelding 5">
            <a:extLst>
              <a:ext uri="{FF2B5EF4-FFF2-40B4-BE49-F238E27FC236}">
                <a16:creationId xmlns:a16="http://schemas.microsoft.com/office/drawing/2014/main" id="{7EA23665-AF5A-D7A3-5206-1C57B93D3663}"/>
              </a:ext>
            </a:extLst>
          </p:cNvPr>
          <p:cNvPicPr>
            <a:picLocks noChangeAspect="1"/>
          </p:cNvPicPr>
          <p:nvPr/>
        </p:nvPicPr>
        <p:blipFill>
          <a:blip r:embed="rId7"/>
          <a:stretch>
            <a:fillRect/>
          </a:stretch>
        </p:blipFill>
        <p:spPr>
          <a:xfrm>
            <a:off x="3773862" y="2964437"/>
            <a:ext cx="7830264" cy="621384"/>
          </a:xfrm>
          <a:prstGeom prst="rect">
            <a:avLst/>
          </a:prstGeom>
          <a:effectLst>
            <a:outerShdw blurRad="63500" sx="102000" sy="102000" algn="ctr" rotWithShape="0">
              <a:prstClr val="black">
                <a:alpha val="40000"/>
              </a:prstClr>
            </a:outerShdw>
          </a:effectLst>
        </p:spPr>
      </p:pic>
      <p:pic>
        <p:nvPicPr>
          <p:cNvPr id="7" name="Afbeelding 6" descr="Afbeelding met tekst&#10;&#10;Automatisch gegenereerde beschrijving">
            <a:extLst>
              <a:ext uri="{FF2B5EF4-FFF2-40B4-BE49-F238E27FC236}">
                <a16:creationId xmlns:a16="http://schemas.microsoft.com/office/drawing/2014/main" id="{019CD50A-E2DF-433E-9D50-DC0847FB7C06}"/>
              </a:ext>
            </a:extLst>
          </p:cNvPr>
          <p:cNvPicPr>
            <a:picLocks noChangeAspect="1"/>
          </p:cNvPicPr>
          <p:nvPr/>
        </p:nvPicPr>
        <p:blipFill>
          <a:blip r:embed="rId8"/>
          <a:stretch>
            <a:fillRect/>
          </a:stretch>
        </p:blipFill>
        <p:spPr>
          <a:xfrm>
            <a:off x="3831966" y="1103697"/>
            <a:ext cx="7772400" cy="1507312"/>
          </a:xfrm>
          <a:prstGeom prst="rect">
            <a:avLst/>
          </a:prstGeom>
          <a:effectLst>
            <a:outerShdw blurRad="63500" sx="102000" sy="102000" algn="ctr" rotWithShape="0">
              <a:prstClr val="black">
                <a:alpha val="40000"/>
              </a:prstClr>
            </a:outerShdw>
          </a:effectLst>
        </p:spPr>
      </p:pic>
      <p:sp>
        <p:nvSpPr>
          <p:cNvPr id="8" name="Tekstvak 7">
            <a:extLst>
              <a:ext uri="{FF2B5EF4-FFF2-40B4-BE49-F238E27FC236}">
                <a16:creationId xmlns:a16="http://schemas.microsoft.com/office/drawing/2014/main" id="{77F1BB72-B886-35C2-BA18-03D594E20E87}"/>
              </a:ext>
            </a:extLst>
          </p:cNvPr>
          <p:cNvSpPr txBox="1"/>
          <p:nvPr/>
        </p:nvSpPr>
        <p:spPr>
          <a:xfrm rot="20237528">
            <a:off x="84234" y="843140"/>
            <a:ext cx="3671531" cy="830997"/>
          </a:xfrm>
          <a:prstGeom prst="rect">
            <a:avLst/>
          </a:prstGeom>
          <a:noFill/>
        </p:spPr>
        <p:txBody>
          <a:bodyPr wrap="square" rtlCol="0">
            <a:spAutoFit/>
          </a:bodyPr>
          <a:lstStyle/>
          <a:p>
            <a:r>
              <a:rPr lang="nl-NL" sz="2300" b="1">
                <a:solidFill>
                  <a:schemeClr val="tx2"/>
                </a:solidFill>
              </a:rPr>
              <a:t>Quotes in coalitieakkoord over de zorg:</a:t>
            </a:r>
          </a:p>
        </p:txBody>
      </p:sp>
      <p:pic>
        <p:nvPicPr>
          <p:cNvPr id="9" name="Afbeelding 8">
            <a:extLst>
              <a:ext uri="{FF2B5EF4-FFF2-40B4-BE49-F238E27FC236}">
                <a16:creationId xmlns:a16="http://schemas.microsoft.com/office/drawing/2014/main" id="{351363FE-4ECE-43C8-801B-32B6FFF2BAF1}"/>
              </a:ext>
            </a:extLst>
          </p:cNvPr>
          <p:cNvPicPr>
            <a:picLocks noChangeAspect="1"/>
          </p:cNvPicPr>
          <p:nvPr/>
        </p:nvPicPr>
        <p:blipFill>
          <a:blip r:embed="rId9"/>
          <a:stretch>
            <a:fillRect/>
          </a:stretch>
        </p:blipFill>
        <p:spPr>
          <a:xfrm>
            <a:off x="375999" y="2641243"/>
            <a:ext cx="2530059" cy="2462997"/>
          </a:xfrm>
          <a:prstGeom prst="rect">
            <a:avLst/>
          </a:prstGeom>
        </p:spPr>
      </p:pic>
    </p:spTree>
    <p:extLst>
      <p:ext uri="{BB962C8B-B14F-4D97-AF65-F5344CB8AC3E}">
        <p14:creationId xmlns:p14="http://schemas.microsoft.com/office/powerpoint/2010/main" val="7854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D045BD4-F198-93EF-CFFA-514093840A6A}"/>
              </a:ext>
            </a:extLst>
          </p:cNvPr>
          <p:cNvPicPr>
            <a:picLocks noChangeAspect="1"/>
          </p:cNvPicPr>
          <p:nvPr/>
        </p:nvPicPr>
        <p:blipFill>
          <a:blip r:embed="rId3"/>
          <a:stretch>
            <a:fillRect/>
          </a:stretch>
        </p:blipFill>
        <p:spPr>
          <a:xfrm>
            <a:off x="1015014" y="2289295"/>
            <a:ext cx="8547333" cy="3877392"/>
          </a:xfrm>
          <a:prstGeom prst="rect">
            <a:avLst/>
          </a:prstGeom>
        </p:spPr>
      </p:pic>
      <p:sp>
        <p:nvSpPr>
          <p:cNvPr id="4" name="Tekstvak 3">
            <a:extLst>
              <a:ext uri="{FF2B5EF4-FFF2-40B4-BE49-F238E27FC236}">
                <a16:creationId xmlns:a16="http://schemas.microsoft.com/office/drawing/2014/main" id="{BF435098-FA83-E94B-363C-19DD21C805AA}"/>
              </a:ext>
            </a:extLst>
          </p:cNvPr>
          <p:cNvSpPr txBox="1"/>
          <p:nvPr/>
        </p:nvSpPr>
        <p:spPr>
          <a:xfrm>
            <a:off x="1015014" y="758587"/>
            <a:ext cx="6096000" cy="584775"/>
          </a:xfrm>
          <a:prstGeom prst="rect">
            <a:avLst/>
          </a:prstGeom>
          <a:noFill/>
        </p:spPr>
        <p:txBody>
          <a:bodyPr wrap="square">
            <a:spAutoFit/>
          </a:bodyPr>
          <a:lstStyle/>
          <a:p>
            <a:r>
              <a:rPr lang="nl-NL" sz="3200" b="1">
                <a:solidFill>
                  <a:schemeClr val="tx2"/>
                </a:solidFill>
              </a:rPr>
              <a:t>Realiteit: arbeidsmarkt tekort</a:t>
            </a:r>
          </a:p>
        </p:txBody>
      </p:sp>
      <p:sp>
        <p:nvSpPr>
          <p:cNvPr id="3" name="Tekstvak 2">
            <a:extLst>
              <a:ext uri="{FF2B5EF4-FFF2-40B4-BE49-F238E27FC236}">
                <a16:creationId xmlns:a16="http://schemas.microsoft.com/office/drawing/2014/main" id="{91F448BC-0D36-3474-8323-4119399AA5A9}"/>
              </a:ext>
            </a:extLst>
          </p:cNvPr>
          <p:cNvSpPr txBox="1"/>
          <p:nvPr/>
        </p:nvSpPr>
        <p:spPr>
          <a:xfrm>
            <a:off x="1349374" y="6477000"/>
            <a:ext cx="77692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cs typeface="Calibri"/>
              </a:rPr>
              <a:t>Bron: Actiz / Bron: ABF Research - Houdbaarheid ouderenzorg tot 2050</a:t>
            </a:r>
          </a:p>
        </p:txBody>
      </p:sp>
    </p:spTree>
    <p:extLst>
      <p:ext uri="{BB962C8B-B14F-4D97-AF65-F5344CB8AC3E}">
        <p14:creationId xmlns:p14="http://schemas.microsoft.com/office/powerpoint/2010/main" val="132267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ljoenennotaposter 2023 | Prinsjesdag: Miljoenennota en Rijksbegroting |  Rijksoverheid.nl">
            <a:extLst>
              <a:ext uri="{FF2B5EF4-FFF2-40B4-BE49-F238E27FC236}">
                <a16:creationId xmlns:a16="http://schemas.microsoft.com/office/drawing/2014/main" id="{0C4B7EEC-1CBE-2C80-A19C-7E8D0F36C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100" y="0"/>
            <a:ext cx="9740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ekst 5">
            <a:extLst>
              <a:ext uri="{FF2B5EF4-FFF2-40B4-BE49-F238E27FC236}">
                <a16:creationId xmlns:a16="http://schemas.microsoft.com/office/drawing/2014/main" id="{67DD6941-B32B-A556-C090-CCD220D40510}"/>
              </a:ext>
            </a:extLst>
          </p:cNvPr>
          <p:cNvSpPr txBox="1">
            <a:spLocks/>
          </p:cNvSpPr>
          <p:nvPr/>
        </p:nvSpPr>
        <p:spPr>
          <a:xfrm>
            <a:off x="249381" y="2256443"/>
            <a:ext cx="2318097" cy="3028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b="1">
                <a:solidFill>
                  <a:schemeClr val="tx2"/>
                </a:solidFill>
              </a:rPr>
              <a:t>Financiële realiteit: </a:t>
            </a:r>
          </a:p>
          <a:p>
            <a:endParaRPr lang="nl-NL" sz="2400" b="1">
              <a:solidFill>
                <a:schemeClr val="tx2"/>
              </a:solidFill>
            </a:endParaRPr>
          </a:p>
          <a:p>
            <a:r>
              <a:rPr lang="nl-NL" sz="2400" b="1">
                <a:solidFill>
                  <a:schemeClr val="tx2"/>
                </a:solidFill>
              </a:rPr>
              <a:t>De zorg is een </a:t>
            </a:r>
            <a:br>
              <a:rPr lang="nl-NL" sz="2400" b="1">
                <a:solidFill>
                  <a:schemeClr val="tx2"/>
                </a:solidFill>
              </a:rPr>
            </a:br>
            <a:r>
              <a:rPr lang="nl-NL" sz="2400" b="1">
                <a:solidFill>
                  <a:schemeClr val="tx2"/>
                </a:solidFill>
              </a:rPr>
              <a:t>grootgebruiker van overheidsgeld</a:t>
            </a:r>
          </a:p>
        </p:txBody>
      </p:sp>
      <p:sp>
        <p:nvSpPr>
          <p:cNvPr id="3" name="Ovaal 2">
            <a:extLst>
              <a:ext uri="{FF2B5EF4-FFF2-40B4-BE49-F238E27FC236}">
                <a16:creationId xmlns:a16="http://schemas.microsoft.com/office/drawing/2014/main" id="{F5E038D0-A53A-664D-BC30-86369967ADE3}"/>
              </a:ext>
            </a:extLst>
          </p:cNvPr>
          <p:cNvSpPr/>
          <p:nvPr/>
        </p:nvSpPr>
        <p:spPr>
          <a:xfrm>
            <a:off x="9951868" y="1792056"/>
            <a:ext cx="1990751" cy="2237173"/>
          </a:xfrm>
          <a:prstGeom prst="ellipse">
            <a:avLst/>
          </a:prstGeom>
          <a:noFill/>
          <a:ln w="47625" cap="rnd">
            <a:solidFill>
              <a:schemeClr val="tx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89243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38B32FCB-AB71-5D50-72E1-C6D00E2753F7}"/>
              </a:ext>
            </a:extLst>
          </p:cNvPr>
          <p:cNvPicPr>
            <a:picLocks noChangeAspect="1"/>
          </p:cNvPicPr>
          <p:nvPr/>
        </p:nvPicPr>
        <p:blipFill>
          <a:blip r:embed="rId3"/>
          <a:stretch>
            <a:fillRect/>
          </a:stretch>
        </p:blipFill>
        <p:spPr>
          <a:xfrm>
            <a:off x="914400" y="511596"/>
            <a:ext cx="7854174" cy="5472392"/>
          </a:xfrm>
          <a:prstGeom prst="rect">
            <a:avLst/>
          </a:prstGeom>
        </p:spPr>
      </p:pic>
      <p:grpSp>
        <p:nvGrpSpPr>
          <p:cNvPr id="8" name="Groep 7">
            <a:extLst>
              <a:ext uri="{FF2B5EF4-FFF2-40B4-BE49-F238E27FC236}">
                <a16:creationId xmlns:a16="http://schemas.microsoft.com/office/drawing/2014/main" id="{BE190398-3780-CBCD-3A05-D5776A4424D8}"/>
              </a:ext>
            </a:extLst>
          </p:cNvPr>
          <p:cNvGrpSpPr/>
          <p:nvPr/>
        </p:nvGrpSpPr>
        <p:grpSpPr>
          <a:xfrm>
            <a:off x="5945459" y="1522141"/>
            <a:ext cx="6248139" cy="5336523"/>
            <a:chOff x="5945459" y="1522141"/>
            <a:chExt cx="6248139" cy="5336523"/>
          </a:xfrm>
        </p:grpSpPr>
        <p:grpSp>
          <p:nvGrpSpPr>
            <p:cNvPr id="7" name="Groep 6">
              <a:extLst>
                <a:ext uri="{FF2B5EF4-FFF2-40B4-BE49-F238E27FC236}">
                  <a16:creationId xmlns:a16="http://schemas.microsoft.com/office/drawing/2014/main" id="{6AEF9CD6-DF54-6598-5801-50CAF0C41C2E}"/>
                </a:ext>
              </a:extLst>
            </p:cNvPr>
            <p:cNvGrpSpPr/>
            <p:nvPr/>
          </p:nvGrpSpPr>
          <p:grpSpPr>
            <a:xfrm>
              <a:off x="5945459" y="1522141"/>
              <a:ext cx="1486828" cy="2202366"/>
              <a:chOff x="5945459" y="1522141"/>
              <a:chExt cx="1486828" cy="2202366"/>
            </a:xfrm>
          </p:grpSpPr>
          <p:cxnSp>
            <p:nvCxnSpPr>
              <p:cNvPr id="5" name="Rechte verbindingslijn met pijl 4">
                <a:extLst>
                  <a:ext uri="{FF2B5EF4-FFF2-40B4-BE49-F238E27FC236}">
                    <a16:creationId xmlns:a16="http://schemas.microsoft.com/office/drawing/2014/main" id="{EB08F92F-9DE4-1131-48CD-540F6E2D6BA5}"/>
                  </a:ext>
                </a:extLst>
              </p:cNvPr>
              <p:cNvCxnSpPr/>
              <p:nvPr/>
            </p:nvCxnSpPr>
            <p:spPr>
              <a:xfrm flipV="1">
                <a:off x="5945459" y="1522141"/>
                <a:ext cx="1319560" cy="669074"/>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96246046-8644-92A1-1A4B-0475F8A40EB1}"/>
                  </a:ext>
                </a:extLst>
              </p:cNvPr>
              <p:cNvCxnSpPr>
                <a:cxnSpLocks/>
              </p:cNvCxnSpPr>
              <p:nvPr/>
            </p:nvCxnSpPr>
            <p:spPr>
              <a:xfrm flipV="1">
                <a:off x="6112727" y="3055433"/>
                <a:ext cx="1319560" cy="669074"/>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 name="Afbeelding 2" descr="Afbeelding met tekst&#10;&#10;Automatisch gegenereerde beschrijving">
              <a:extLst>
                <a:ext uri="{FF2B5EF4-FFF2-40B4-BE49-F238E27FC236}">
                  <a16:creationId xmlns:a16="http://schemas.microsoft.com/office/drawing/2014/main" id="{7C89E80A-8147-5D5E-ED8A-B0AAA29EF45B}"/>
                </a:ext>
              </a:extLst>
            </p:cNvPr>
            <p:cNvPicPr>
              <a:picLocks noChangeAspect="1"/>
            </p:cNvPicPr>
            <p:nvPr/>
          </p:nvPicPr>
          <p:blipFill rotWithShape="1">
            <a:blip r:embed="rId4"/>
            <a:srcRect l="59444" t="9159" r="9761" b="13433"/>
            <a:stretch/>
          </p:blipFill>
          <p:spPr bwMode="auto">
            <a:xfrm>
              <a:off x="9198526" y="2623841"/>
              <a:ext cx="2995072" cy="4234823"/>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4857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bouwmateriaal, baksteen, gebouw, steen&#10;&#10;Automatisch gegenereerde beschrijving">
            <a:extLst>
              <a:ext uri="{FF2B5EF4-FFF2-40B4-BE49-F238E27FC236}">
                <a16:creationId xmlns:a16="http://schemas.microsoft.com/office/drawing/2014/main" id="{091D2F39-0F39-A73A-0A90-DB85E6D62360}"/>
              </a:ext>
            </a:extLst>
          </p:cNvPr>
          <p:cNvPicPr>
            <a:picLocks noChangeAspect="1"/>
          </p:cNvPicPr>
          <p:nvPr/>
        </p:nvPicPr>
        <p:blipFill rotWithShape="1">
          <a:blip r:embed="rId3"/>
          <a:srcRect l="10937" t="5276" r="5793" b="3940"/>
          <a:stretch/>
        </p:blipFill>
        <p:spPr>
          <a:xfrm>
            <a:off x="1041818" y="925216"/>
            <a:ext cx="7123057" cy="5826868"/>
          </a:xfrm>
          <a:prstGeom prst="rect">
            <a:avLst/>
          </a:prstGeom>
        </p:spPr>
      </p:pic>
      <p:sp>
        <p:nvSpPr>
          <p:cNvPr id="3" name="Tekstvak 2">
            <a:extLst>
              <a:ext uri="{FF2B5EF4-FFF2-40B4-BE49-F238E27FC236}">
                <a16:creationId xmlns:a16="http://schemas.microsoft.com/office/drawing/2014/main" id="{13928811-9436-6734-4A25-C35F876A816F}"/>
              </a:ext>
            </a:extLst>
          </p:cNvPr>
          <p:cNvSpPr txBox="1"/>
          <p:nvPr/>
        </p:nvSpPr>
        <p:spPr>
          <a:xfrm rot="20600721">
            <a:off x="8283004" y="3727522"/>
            <a:ext cx="224395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122739"/>
                </a:solidFill>
                <a:effectLst/>
                <a:uLnTx/>
                <a:uFillTx/>
                <a:latin typeface="Arial" panose="020B0604020202020204"/>
                <a:ea typeface="+mn-ea"/>
                <a:cs typeface="Arial" panose="020B0604020202020204"/>
              </a:rPr>
              <a:t>sociaal domein</a:t>
            </a:r>
          </a:p>
        </p:txBody>
      </p:sp>
      <p:sp>
        <p:nvSpPr>
          <p:cNvPr id="4" name="Tekstvak 3">
            <a:extLst>
              <a:ext uri="{FF2B5EF4-FFF2-40B4-BE49-F238E27FC236}">
                <a16:creationId xmlns:a16="http://schemas.microsoft.com/office/drawing/2014/main" id="{CD7FBBFC-DFC0-F055-02B3-7F9C15955655}"/>
              </a:ext>
            </a:extLst>
          </p:cNvPr>
          <p:cNvSpPr txBox="1"/>
          <p:nvPr/>
        </p:nvSpPr>
        <p:spPr>
          <a:xfrm rot="20576585">
            <a:off x="7639918" y="3238935"/>
            <a:ext cx="224395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122739"/>
                </a:solidFill>
                <a:effectLst/>
                <a:uLnTx/>
                <a:uFillTx/>
                <a:latin typeface="Arial" panose="020B0604020202020204"/>
                <a:ea typeface="+mn-ea"/>
                <a:cs typeface="Arial"/>
              </a:rPr>
              <a:t>eerstelijnszorg</a:t>
            </a:r>
            <a:endParaRPr kumimoji="0" lang="nl-NL" sz="2400" b="0" i="0" u="none" strike="noStrike" kern="1200" cap="none" spc="0" normalizeH="0" baseline="0" noProof="0">
              <a:ln>
                <a:noFill/>
              </a:ln>
              <a:solidFill>
                <a:srgbClr val="122739"/>
              </a:solidFill>
              <a:effectLst/>
              <a:uLnTx/>
              <a:uFillTx/>
              <a:latin typeface="Arial" panose="020B0604020202020204"/>
              <a:ea typeface="+mn-ea"/>
              <a:cs typeface="+mn-cs"/>
            </a:endParaRPr>
          </a:p>
        </p:txBody>
      </p:sp>
      <p:sp>
        <p:nvSpPr>
          <p:cNvPr id="5" name="Tekstvak 4">
            <a:extLst>
              <a:ext uri="{FF2B5EF4-FFF2-40B4-BE49-F238E27FC236}">
                <a16:creationId xmlns:a16="http://schemas.microsoft.com/office/drawing/2014/main" id="{97FE325C-01F9-6DE1-780F-12107D4A01A8}"/>
              </a:ext>
            </a:extLst>
          </p:cNvPr>
          <p:cNvSpPr txBox="1"/>
          <p:nvPr/>
        </p:nvSpPr>
        <p:spPr>
          <a:xfrm rot="20576875">
            <a:off x="7096595" y="2610871"/>
            <a:ext cx="224395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err="1">
                <a:ln>
                  <a:noFill/>
                </a:ln>
                <a:solidFill>
                  <a:srgbClr val="122739"/>
                </a:solidFill>
                <a:effectLst/>
                <a:uLnTx/>
                <a:uFillTx/>
                <a:latin typeface="Arial" panose="020B0604020202020204"/>
                <a:ea typeface="+mn-ea"/>
                <a:cs typeface="Arial"/>
              </a:rPr>
              <a:t>msz</a:t>
            </a:r>
            <a:r>
              <a:rPr kumimoji="0" lang="nl-NL" sz="2400" b="0" i="0" u="none" strike="noStrike" kern="1200" cap="none" spc="0" normalizeH="0" baseline="0" noProof="0">
                <a:ln>
                  <a:noFill/>
                </a:ln>
                <a:solidFill>
                  <a:srgbClr val="122739"/>
                </a:solidFill>
                <a:effectLst/>
                <a:uLnTx/>
                <a:uFillTx/>
                <a:latin typeface="Arial" panose="020B0604020202020204"/>
                <a:ea typeface="+mn-ea"/>
                <a:cs typeface="Arial"/>
              </a:rPr>
              <a:t> 2</a:t>
            </a:r>
            <a:r>
              <a:rPr kumimoji="0" lang="nl-NL" sz="2400" b="0" i="0" u="none" strike="noStrike" kern="1200" cap="none" spc="0" normalizeH="0" baseline="30000" noProof="0">
                <a:ln>
                  <a:noFill/>
                </a:ln>
                <a:solidFill>
                  <a:srgbClr val="122739"/>
                </a:solidFill>
                <a:effectLst/>
                <a:uLnTx/>
                <a:uFillTx/>
                <a:latin typeface="Arial" panose="020B0604020202020204"/>
                <a:ea typeface="+mn-ea"/>
                <a:cs typeface="Arial"/>
              </a:rPr>
              <a:t>e</a:t>
            </a:r>
            <a:r>
              <a:rPr kumimoji="0" lang="nl-NL" sz="2400" b="0" i="0" u="none" strike="noStrike" kern="1200" cap="none" spc="0" normalizeH="0" baseline="0" noProof="0">
                <a:ln>
                  <a:noFill/>
                </a:ln>
                <a:solidFill>
                  <a:srgbClr val="122739"/>
                </a:solidFill>
                <a:effectLst/>
                <a:uLnTx/>
                <a:uFillTx/>
                <a:latin typeface="Arial" panose="020B0604020202020204"/>
                <a:ea typeface="+mn-ea"/>
                <a:cs typeface="Arial"/>
              </a:rPr>
              <a:t> lijn</a:t>
            </a:r>
          </a:p>
        </p:txBody>
      </p:sp>
      <p:sp>
        <p:nvSpPr>
          <p:cNvPr id="6" name="Tekstvak 5">
            <a:extLst>
              <a:ext uri="{FF2B5EF4-FFF2-40B4-BE49-F238E27FC236}">
                <a16:creationId xmlns:a16="http://schemas.microsoft.com/office/drawing/2014/main" id="{86B1B50D-D663-4C17-46FB-8E594C070D99}"/>
              </a:ext>
            </a:extLst>
          </p:cNvPr>
          <p:cNvSpPr txBox="1"/>
          <p:nvPr/>
        </p:nvSpPr>
        <p:spPr>
          <a:xfrm rot="20792448">
            <a:off x="6272085" y="1970252"/>
            <a:ext cx="223487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err="1">
                <a:ln>
                  <a:noFill/>
                </a:ln>
                <a:solidFill>
                  <a:srgbClr val="122739"/>
                </a:solidFill>
                <a:effectLst/>
                <a:uLnTx/>
                <a:uFillTx/>
                <a:latin typeface="Arial" panose="020B0604020202020204"/>
                <a:ea typeface="+mn-ea"/>
                <a:cs typeface="Arial"/>
              </a:rPr>
              <a:t>msz</a:t>
            </a:r>
            <a:r>
              <a:rPr kumimoji="0" lang="nl-NL" sz="2400" b="0" i="0" u="none" strike="noStrike" kern="1200" cap="none" spc="0" normalizeH="0" baseline="0" noProof="0">
                <a:ln>
                  <a:noFill/>
                </a:ln>
                <a:solidFill>
                  <a:srgbClr val="122739"/>
                </a:solidFill>
                <a:effectLst/>
                <a:uLnTx/>
                <a:uFillTx/>
                <a:latin typeface="Arial" panose="020B0604020202020204"/>
                <a:ea typeface="+mn-ea"/>
                <a:cs typeface="Arial"/>
              </a:rPr>
              <a:t> 3</a:t>
            </a:r>
            <a:r>
              <a:rPr kumimoji="0" lang="nl-NL" sz="2400" b="0" i="0" u="none" strike="noStrike" kern="1200" cap="none" spc="0" normalizeH="0" baseline="30000" noProof="0">
                <a:ln>
                  <a:noFill/>
                </a:ln>
                <a:solidFill>
                  <a:srgbClr val="122739"/>
                </a:solidFill>
                <a:effectLst/>
                <a:uLnTx/>
                <a:uFillTx/>
                <a:latin typeface="Arial" panose="020B0604020202020204"/>
                <a:ea typeface="+mn-ea"/>
                <a:cs typeface="Arial"/>
              </a:rPr>
              <a:t>e</a:t>
            </a:r>
            <a:r>
              <a:rPr kumimoji="0" lang="nl-NL" sz="2400" b="0" i="0" u="none" strike="noStrike" kern="1200" cap="none" spc="0" normalizeH="0" baseline="0" noProof="0">
                <a:ln>
                  <a:noFill/>
                </a:ln>
                <a:solidFill>
                  <a:srgbClr val="122739"/>
                </a:solidFill>
                <a:effectLst/>
                <a:uLnTx/>
                <a:uFillTx/>
                <a:latin typeface="Arial" panose="020B0604020202020204"/>
                <a:ea typeface="+mn-ea"/>
                <a:cs typeface="Arial"/>
              </a:rPr>
              <a:t> lijn</a:t>
            </a:r>
          </a:p>
        </p:txBody>
      </p:sp>
      <p:sp>
        <p:nvSpPr>
          <p:cNvPr id="7" name="Tekstvak 6">
            <a:extLst>
              <a:ext uri="{FF2B5EF4-FFF2-40B4-BE49-F238E27FC236}">
                <a16:creationId xmlns:a16="http://schemas.microsoft.com/office/drawing/2014/main" id="{509FAAFE-13A3-40C2-476C-C8597E14C822}"/>
              </a:ext>
            </a:extLst>
          </p:cNvPr>
          <p:cNvSpPr txBox="1"/>
          <p:nvPr/>
        </p:nvSpPr>
        <p:spPr>
          <a:xfrm rot="20935130">
            <a:off x="5461664" y="1222276"/>
            <a:ext cx="224395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122739"/>
                </a:solidFill>
                <a:effectLst/>
                <a:uLnTx/>
                <a:uFillTx/>
                <a:latin typeface="Arial" panose="020B0604020202020204"/>
                <a:ea typeface="+mn-ea"/>
                <a:cs typeface="Arial"/>
              </a:rPr>
              <a:t>politiek</a:t>
            </a:r>
          </a:p>
        </p:txBody>
      </p:sp>
      <p:sp>
        <p:nvSpPr>
          <p:cNvPr id="8" name="Tekstvak 7">
            <a:extLst>
              <a:ext uri="{FF2B5EF4-FFF2-40B4-BE49-F238E27FC236}">
                <a16:creationId xmlns:a16="http://schemas.microsoft.com/office/drawing/2014/main" id="{F1FC2941-042D-500A-6051-FB80AFD2B81D}"/>
              </a:ext>
            </a:extLst>
          </p:cNvPr>
          <p:cNvSpPr txBox="1"/>
          <p:nvPr/>
        </p:nvSpPr>
        <p:spPr>
          <a:xfrm rot="5400000">
            <a:off x="2584110" y="4410171"/>
            <a:ext cx="2958848"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a:ln>
                  <a:noFill/>
                </a:ln>
                <a:solidFill>
                  <a:srgbClr val="FFFF00"/>
                </a:solidFill>
                <a:effectLst/>
                <a:uLnTx/>
                <a:uFillTx/>
                <a:latin typeface="Arial" panose="020B0604020202020204"/>
                <a:ea typeface="+mn-ea"/>
                <a:cs typeface="Arial" panose="020B0604020202020204"/>
              </a:rPr>
              <a:t>PASSENDE ZORG</a:t>
            </a:r>
          </a:p>
        </p:txBody>
      </p:sp>
      <p:pic>
        <p:nvPicPr>
          <p:cNvPr id="9" name="Picture 2" descr="Mens en Organisatie - Eshuis">
            <a:extLst>
              <a:ext uri="{FF2B5EF4-FFF2-40B4-BE49-F238E27FC236}">
                <a16:creationId xmlns:a16="http://schemas.microsoft.com/office/drawing/2014/main" id="{A1AB780D-95F8-6548-761A-C0C659E0FB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3" t="25585" b="23757"/>
          <a:stretch/>
        </p:blipFill>
        <p:spPr bwMode="auto">
          <a:xfrm>
            <a:off x="5821251" y="5693089"/>
            <a:ext cx="6140198" cy="955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1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roep xmlns="c398676a-8202-4ab1-bfe5-62eae1378319">
      <UserInfo>
        <DisplayName/>
        <AccountId xsi:nil="true"/>
        <AccountType/>
      </UserInfo>
    </Groep>
    <TaxCatchAll xmlns="2b06957f-4457-4864-9944-d935e5ce9095" xsi:nil="true"/>
    <lcf76f155ced4ddcb4097134ff3c332f xmlns="c398676a-8202-4ab1-bfe5-62eae137831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0E0AC9C3133B419F033590AEB1281C" ma:contentTypeVersion="17" ma:contentTypeDescription="Een nieuw document maken." ma:contentTypeScope="" ma:versionID="c9da9a85959900c2168e4c22a85b084c">
  <xsd:schema xmlns:xsd="http://www.w3.org/2001/XMLSchema" xmlns:xs="http://www.w3.org/2001/XMLSchema" xmlns:p="http://schemas.microsoft.com/office/2006/metadata/properties" xmlns:ns2="c398676a-8202-4ab1-bfe5-62eae1378319" xmlns:ns3="2b06957f-4457-4864-9944-d935e5ce9095" targetNamespace="http://schemas.microsoft.com/office/2006/metadata/properties" ma:root="true" ma:fieldsID="ca91d30c1326d36d83380d5407ada8d8" ns2:_="" ns3:_="">
    <xsd:import namespace="c398676a-8202-4ab1-bfe5-62eae1378319"/>
    <xsd:import namespace="2b06957f-4457-4864-9944-d935e5ce90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Groep"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8676a-8202-4ab1-bfe5-62eae1378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Groep" ma:index="18" nillable="true" ma:displayName="Groep" ma:list="UserInfo" ma:SharePointGroup="0" ma:internalName="Groep"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b6cfad82-a5a8-42d1-9f7d-0821f371e2e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06957f-4457-4864-9944-d935e5ce909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880b0f9-68da-4dbc-aef8-c9970dffd730}" ma:internalName="TaxCatchAll" ma:showField="CatchAllData" ma:web="2b06957f-4457-4864-9944-d935e5ce90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BADA1F-8A2D-4D81-8C65-7393D2B919A2}">
  <ds:schemaRef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2b06957f-4457-4864-9944-d935e5ce9095"/>
    <ds:schemaRef ds:uri="c398676a-8202-4ab1-bfe5-62eae1378319"/>
    <ds:schemaRef ds:uri="http://www.w3.org/XML/1998/namespace"/>
    <ds:schemaRef ds:uri="http://purl.org/dc/dcmitype/"/>
  </ds:schemaRefs>
</ds:datastoreItem>
</file>

<file path=customXml/itemProps2.xml><?xml version="1.0" encoding="utf-8"?>
<ds:datastoreItem xmlns:ds="http://schemas.openxmlformats.org/officeDocument/2006/customXml" ds:itemID="{0EF1F899-A5E2-4E7F-8524-483C13E8F96E}">
  <ds:schemaRefs>
    <ds:schemaRef ds:uri="2b06957f-4457-4864-9944-d935e5ce9095"/>
    <ds:schemaRef ds:uri="c398676a-8202-4ab1-bfe5-62eae13783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ED06079-C1AA-4F61-A20A-054E54D70E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3789</Words>
  <Application>Microsoft Office PowerPoint</Application>
  <PresentationFormat>Breedbeeld</PresentationFormat>
  <Paragraphs>385</Paragraphs>
  <Slides>24</Slides>
  <Notes>23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Calibri Light</vt:lpstr>
      <vt:lpstr>Helvetica Neue Light</vt:lpstr>
      <vt:lpstr>Wingdings</vt:lpstr>
      <vt:lpstr>Kantoorthema</vt:lpstr>
      <vt:lpstr>PowerPoint-presentatie</vt:lpstr>
      <vt:lpstr>Inhoud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Marlene Braamskamp</dc:creator>
  <cp:lastModifiedBy>Kuijsten, Hans</cp:lastModifiedBy>
  <cp:revision>29</cp:revision>
  <dcterms:created xsi:type="dcterms:W3CDTF">2022-12-12T13:29:51Z</dcterms:created>
  <dcterms:modified xsi:type="dcterms:W3CDTF">2023-01-30T12:57:10Z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0x010100180E0AC9C3133B419F033590AEB1281C</vt:lpwstr>
  </property>
</Properties>
</file>